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1"/>
  </p:notesMasterIdLst>
  <p:handoutMasterIdLst>
    <p:handoutMasterId r:id="rId34"/>
  </p:handoutMasterIdLst>
  <p:sldIdLst>
    <p:sldId id="256" r:id="rId3"/>
    <p:sldId id="258" r:id="rId4"/>
    <p:sldId id="262" r:id="rId5"/>
    <p:sldId id="283" r:id="rId6"/>
    <p:sldId id="259" r:id="rId7"/>
    <p:sldId id="257" r:id="rId8"/>
    <p:sldId id="260" r:id="rId9"/>
    <p:sldId id="261" r:id="rId10"/>
    <p:sldId id="265" r:id="rId12"/>
    <p:sldId id="267" r:id="rId13"/>
    <p:sldId id="272" r:id="rId14"/>
    <p:sldId id="268" r:id="rId15"/>
    <p:sldId id="289" r:id="rId16"/>
    <p:sldId id="287" r:id="rId17"/>
    <p:sldId id="288" r:id="rId18"/>
    <p:sldId id="290" r:id="rId19"/>
    <p:sldId id="269" r:id="rId20"/>
    <p:sldId id="286" r:id="rId21"/>
    <p:sldId id="271" r:id="rId22"/>
    <p:sldId id="275" r:id="rId23"/>
    <p:sldId id="278" r:id="rId24"/>
    <p:sldId id="282" r:id="rId25"/>
    <p:sldId id="279" r:id="rId26"/>
    <p:sldId id="276" r:id="rId27"/>
    <p:sldId id="266" r:id="rId28"/>
    <p:sldId id="291" r:id="rId29"/>
    <p:sldId id="281" r:id="rId30"/>
    <p:sldId id="285" r:id="rId31"/>
    <p:sldId id="296" r:id="rId32"/>
    <p:sldId id="297" r:id="rId33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 userDrawn="1">
          <p15:clr>
            <a:srgbClr val="A4A3A4"/>
          </p15:clr>
        </p15:guide>
        <p15:guide id="2" pos="3182" userDrawn="1">
          <p15:clr>
            <a:srgbClr val="A4A3A4"/>
          </p15:clr>
        </p15:guide>
        <p15:guide id="3" orient="horz" pos="1321" userDrawn="1">
          <p15:clr>
            <a:srgbClr val="A4A3A4"/>
          </p15:clr>
        </p15:guide>
        <p15:guide id="4" pos="74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6828" autoAdjust="0"/>
  </p:normalViewPr>
  <p:slideViewPr>
    <p:cSldViewPr snapToGrid="0" showGuides="1">
      <p:cViewPr varScale="1">
        <p:scale>
          <a:sx n="73" d="100"/>
          <a:sy n="73" d="100"/>
        </p:scale>
        <p:origin x="904" y="44"/>
      </p:cViewPr>
      <p:guideLst>
        <p:guide orient="horz" pos="3498"/>
        <p:guide pos="3182"/>
        <p:guide orient="horz" pos="1321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91339-951F-4723-AEF3-00C069266D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F6B55-1A7A-4E86-81F2-6E7AECF21C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48C7-EA42-440D-98DE-CF95CC8B12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orchvision/index.html#module-torchvision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Tensor</a:t>
            </a:r>
            <a:r>
              <a:rPr lang="zh-CN" altLang="en-US" dirty="0"/>
              <a:t>是</a:t>
            </a:r>
            <a:r>
              <a:rPr lang="en-US" altLang="zh-CN" dirty="0" err="1"/>
              <a:t>pytorch</a:t>
            </a:r>
            <a:r>
              <a:rPr lang="zh-CN" altLang="en-US" dirty="0"/>
              <a:t>中的重要数据机构，可认为是一个高维数组。</a:t>
            </a:r>
            <a:endParaRPr lang="en-US" altLang="zh-CN" dirty="0"/>
          </a:p>
          <a:p>
            <a:r>
              <a:rPr lang="en-US" altLang="zh-CN" dirty="0" err="1"/>
              <a:t>Torch.Tensor</a:t>
            </a:r>
            <a:r>
              <a:rPr lang="zh-CN" altLang="en-US" dirty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类，可创建指定形状的</a:t>
            </a:r>
            <a:r>
              <a:rPr lang="en-US" altLang="zh-CN" dirty="0"/>
              <a:t>tensor</a:t>
            </a:r>
            <a:r>
              <a:rPr lang="zh-CN" altLang="en-US" dirty="0"/>
              <a:t>，且包含</a:t>
            </a:r>
            <a:r>
              <a:rPr lang="en-US" altLang="zh-CN" dirty="0"/>
              <a:t>tensor</a:t>
            </a:r>
            <a:r>
              <a:rPr lang="zh-CN" altLang="en-US" dirty="0"/>
              <a:t>的常规操作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orchvision"/>
              </a:rPr>
              <a:t>torchvision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consists of popular datasets, model architectures, and common image transformations for computer vision.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现在</a:t>
            </a:r>
            <a:r>
              <a:rPr lang="en-US" altLang="zh-CN" dirty="0">
                <a:sym typeface="Wingdings" panose="05000000000000000000" pitchFamily="2" charset="2"/>
              </a:rPr>
              <a:t>SGD</a:t>
            </a:r>
            <a:r>
              <a:rPr lang="zh-CN" altLang="en-US" dirty="0">
                <a:sym typeface="Wingdings" panose="05000000000000000000" pitchFamily="2" charset="2"/>
              </a:rPr>
              <a:t>指的是</a:t>
            </a:r>
            <a:r>
              <a:rPr lang="en-US" altLang="zh-CN" dirty="0">
                <a:sym typeface="Wingdings" panose="05000000000000000000" pitchFamily="2" charset="2"/>
              </a:rPr>
              <a:t>Mini-batch Stochastic Gradient Descent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Adagrad</a:t>
            </a:r>
            <a:r>
              <a:rPr lang="zh-CN" altLang="en-US" dirty="0">
                <a:sym typeface="Wingdings" panose="05000000000000000000" pitchFamily="2" charset="2"/>
              </a:rPr>
              <a:t>的拓展，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的特例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Adam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Adaptive Moment Estimation</a:t>
            </a:r>
            <a:r>
              <a:rPr lang="zh-CN" altLang="en-US" dirty="0">
                <a:sym typeface="Wingdings" panose="05000000000000000000" pitchFamily="2" charset="2"/>
              </a:rPr>
              <a:t>，本质上是带有动量项的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现在</a:t>
            </a:r>
            <a:r>
              <a:rPr lang="en-US" altLang="zh-CN" dirty="0">
                <a:sym typeface="Wingdings" panose="05000000000000000000" pitchFamily="2" charset="2"/>
              </a:rPr>
              <a:t>SGD</a:t>
            </a:r>
            <a:r>
              <a:rPr lang="zh-CN" altLang="en-US" dirty="0">
                <a:sym typeface="Wingdings" panose="05000000000000000000" pitchFamily="2" charset="2"/>
              </a:rPr>
              <a:t>指的是</a:t>
            </a:r>
            <a:r>
              <a:rPr lang="en-US" altLang="zh-CN" dirty="0">
                <a:sym typeface="Wingdings" panose="05000000000000000000" pitchFamily="2" charset="2"/>
              </a:rPr>
              <a:t>Mini-batch Stochastic Gradient Descent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Adagrad</a:t>
            </a:r>
            <a:r>
              <a:rPr lang="zh-CN" altLang="en-US" dirty="0">
                <a:sym typeface="Wingdings" panose="05000000000000000000" pitchFamily="2" charset="2"/>
              </a:rPr>
              <a:t>的拓展，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的特例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Adam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Adaptive Moment Estimation</a:t>
            </a:r>
            <a:r>
              <a:rPr lang="zh-CN" altLang="en-US" dirty="0">
                <a:sym typeface="Wingdings" panose="05000000000000000000" pitchFamily="2" charset="2"/>
              </a:rPr>
              <a:t>，本质上是带有动量项的</a:t>
            </a:r>
            <a:r>
              <a:rPr lang="en-US" altLang="zh-CN" dirty="0" err="1">
                <a:sym typeface="Wingdings" panose="05000000000000000000" pitchFamily="2" charset="2"/>
              </a:rPr>
              <a:t>RMSprop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Wingdings" panose="05000000000000000000" pitchFamily="2" charset="2"/>
              </a:rPr>
              <a:t>现在</a:t>
            </a:r>
            <a:r>
              <a:rPr lang="en-US" altLang="zh-CN" dirty="0">
                <a:sym typeface="Wingdings" panose="05000000000000000000" pitchFamily="2" charset="2"/>
              </a:rPr>
              <a:t>SGD</a:t>
            </a:r>
            <a:r>
              <a:rPr lang="zh-CN" altLang="en-US" dirty="0">
                <a:sym typeface="Wingdings" panose="05000000000000000000" pitchFamily="2" charset="2"/>
              </a:rPr>
              <a:t>指的是</a:t>
            </a:r>
            <a:r>
              <a:rPr lang="en-US" altLang="zh-CN" dirty="0">
                <a:sym typeface="Wingdings" panose="05000000000000000000" pitchFamily="2" charset="2"/>
              </a:rPr>
              <a:t>Mini-batch Stochastic Gradient Descent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Adagrad</a:t>
            </a:r>
            <a:r>
              <a:rPr lang="zh-CN" altLang="en-US" dirty="0">
                <a:sym typeface="Wingdings" panose="05000000000000000000" pitchFamily="2" charset="2"/>
              </a:rPr>
              <a:t>的拓展，</a:t>
            </a:r>
            <a:r>
              <a:rPr lang="en-US" altLang="zh-CN" dirty="0">
                <a:sym typeface="Wingdings" panose="05000000000000000000" pitchFamily="2" charset="2"/>
              </a:rPr>
              <a:t>RMSprop</a:t>
            </a:r>
            <a:r>
              <a:rPr lang="zh-CN" altLang="en-US" dirty="0">
                <a:sym typeface="Wingdings" panose="05000000000000000000" pitchFamily="2" charset="2"/>
              </a:rPr>
              <a:t>是</a:t>
            </a:r>
            <a:r>
              <a:rPr lang="en-US" altLang="zh-CN" dirty="0" err="1">
                <a:sym typeface="Wingdings" panose="05000000000000000000" pitchFamily="2" charset="2"/>
              </a:rPr>
              <a:t>Adadelta</a:t>
            </a:r>
            <a:r>
              <a:rPr lang="zh-CN" altLang="en-US" dirty="0">
                <a:sym typeface="Wingdings" panose="05000000000000000000" pitchFamily="2" charset="2"/>
              </a:rPr>
              <a:t>的特例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Adam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Adaptive Moment Estimation</a:t>
            </a:r>
            <a:r>
              <a:rPr lang="zh-CN" altLang="en-US" dirty="0">
                <a:sym typeface="Wingdings" panose="05000000000000000000" pitchFamily="2" charset="2"/>
              </a:rPr>
              <a:t>，本质上是带有动量项的</a:t>
            </a:r>
            <a:r>
              <a:rPr lang="en-US" altLang="zh-CN" dirty="0">
                <a:sym typeface="Wingdings" panose="05000000000000000000" pitchFamily="2" charset="2"/>
              </a:rPr>
              <a:t>RMSprop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61CB4B-22C3-4B44-AF71-1C16F51C16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10A1-1038-4D4B-B9DF-D776AD464306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9582-5388-469F-AE7D-CC764634CA40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0F652-3CE0-461E-A2DA-AFC5D9A91A5A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9449A-D96C-4CE1-A0FD-33BD6A66F863}" type="datetime1">
              <a:rPr lang="zh-CN" alt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58F53-4E0B-472A-BABF-0A5393F44FD4}" type="datetime1">
              <a:rPr lang="zh-CN" alt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87BB-8664-4B27-B652-AB486747A242}" type="datetime1">
              <a:rPr lang="zh-CN" alt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22D-CB90-4315-808A-6009CFC53F57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08E1-0E41-4148-BB7D-C9F4254F4781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00E6-122F-46F3-B72A-522D0B2BED37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803C-E4A5-4E48-97D1-F6971523B930}" type="datetime1">
              <a:rPr lang="zh-CN" alt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0A0A-54FE-4105-BF7D-1FDBADFD5BA7}" type="datetime1">
              <a:rPr lang="zh-CN" alt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3082-7C4B-4A79-8D3A-02B0750F0B7A}" type="datetime1">
              <a:rPr lang="zh-CN" alt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65D78-39D6-4EA9-81E7-90529620E411}" type="datetime1">
              <a:rPr lang="zh-CN" alt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FC1E7-0A44-4B51-A396-96F283CC1FDE}" type="datetime1">
              <a:rPr lang="zh-CN" alt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EE13D-8B58-460A-8B77-F96FFC4C0A02}" type="datetime1">
              <a:rPr lang="zh-CN" alt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EC1E405-78AE-4203-ABFA-641B113CB3C4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800" kern="1200" baseline="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黑体" panose="02010609060101010101" pitchFamily="49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黑体" panose="02010609060101010101" pitchFamily="49" charset="-122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仿宋" panose="02010609060101010101" pitchFamily="49" charset="-122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hyperlink" Target="https://vis.ensmallen.org/index.html" TargetMode="Externa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hyperlink" Target="https://vis.ensmallen.org/index.html" TargetMode="Externa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hyperlink" Target="https://vis.ensmallen.org/index.html" TargetMode="Externa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cocodataset.org/#overview" TargetMode="External"/><Relationship Id="rId4" Type="http://schemas.openxmlformats.org/officeDocument/2006/relationships/hyperlink" Target="http://host.robots.ox.ac.uk/pascal/VOC/" TargetMode="External"/><Relationship Id="rId3" Type="http://schemas.openxmlformats.org/officeDocument/2006/relationships/hyperlink" Target="http://image-net.org/" TargetMode="External"/><Relationship Id="rId2" Type="http://schemas.openxmlformats.org/officeDocument/2006/relationships/hyperlink" Target="https://www.cs.toronto.edu/~kriz/cifar.html" TargetMode="External"/><Relationship Id="rId1" Type="http://schemas.openxmlformats.org/officeDocument/2006/relationships/hyperlink" Target="http://yann.lecun.com/exdb/mni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orvanzhou.github.io/tutorials/machine-learning/torch/" TargetMode="External"/><Relationship Id="rId5" Type="http://schemas.openxmlformats.org/officeDocument/2006/relationships/hyperlink" Target="https://www.runoob.com/python/python-tutorial.html" TargetMode="External"/><Relationship Id="rId4" Type="http://schemas.openxmlformats.org/officeDocument/2006/relationships/hyperlink" Target="http://www.matrixcalculus.org/" TargetMode="External"/><Relationship Id="rId3" Type="http://schemas.openxmlformats.org/officeDocument/2006/relationships/hyperlink" Target="https://github.com/LynnHo/Matrix-Calculus" TargetMode="External"/><Relationship Id="rId2" Type="http://schemas.openxmlformats.org/officeDocument/2006/relationships/hyperlink" Target="https://pytorch-cn.readthedocs.io/zh/latest/" TargetMode="External"/><Relationship Id="rId1" Type="http://schemas.openxmlformats.org/officeDocument/2006/relationships/hyperlink" Target="https://pytorch.org/docs/stable/index.html" TargetMode="Externa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1" Type="http://schemas.openxmlformats.org/officeDocument/2006/relationships/hyperlink" Target="https://aistudio.baidu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deep_learning_2022@163.com" TargetMode="Externa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ubuntu.com/" TargetMode="External"/><Relationship Id="rId1" Type="http://schemas.openxmlformats.org/officeDocument/2006/relationships/hyperlink" Target="http://ms.hit.edu.c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anaconda.org/" TargetMode="External"/><Relationship Id="rId1" Type="http://schemas.openxmlformats.org/officeDocument/2006/relationships/hyperlink" Target="http://python.org/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developer.nvidia.com/cudnn" TargetMode="External"/><Relationship Id="rId2" Type="http://schemas.openxmlformats.org/officeDocument/2006/relationships/hyperlink" Target="https://developer.nvidia.com/cuda-toolkit" TargetMode="External"/><Relationship Id="rId1" Type="http://schemas.openxmlformats.org/officeDocument/2006/relationships/hyperlink" Target="https://cloud.google.com/tpu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hyperlink" Target="https://pytorch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8300" y="1448664"/>
            <a:ext cx="8915399" cy="281055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模式识别与深度学习</a:t>
            </a:r>
            <a:br>
              <a:rPr lang="en-US" altLang="zh-CN" dirty="0"/>
            </a:br>
            <a:r>
              <a:rPr lang="zh-CN" altLang="en-US" dirty="0"/>
              <a:t>实验一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38300" y="4350659"/>
            <a:ext cx="8915399" cy="1562461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机器学习研究中心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郭梓贤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zixian_guo@foxmail.com</a:t>
            </a:r>
            <a:endParaRPr lang="en-US" altLang="zh-CN" b="1" i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吴仁龙 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2267205780@qq.com</a:t>
            </a:r>
            <a:endParaRPr lang="zh-CN" altLang="en-US" b="1" i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torch.Tensor</a:t>
                </a:r>
                <a:endParaRPr lang="en-US" altLang="zh-CN" b="1" dirty="0"/>
              </a:p>
              <a:p>
                <a:pPr lvl="1"/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torch.[Float/Double/Byte/Char/Short/Int/Long]Tensor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torch.cuda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.[Float/Double/</a:t>
                </a:r>
                <a:r>
                  <a:rPr lang="en-US" altLang="zh-CN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Half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/Byte/Char/Short/Int/Long]Tensor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t.cuda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 / t.to(device) /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t.is_cuda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t.abs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torch.abs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(t)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711200" lvl="1" indent="0">
                  <a:buClr>
                    <a:srgbClr val="A53010"/>
                  </a:buClr>
                  <a:buNone/>
                </a:pP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# NOTE: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t.fun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_() is in-place operation same as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t.fun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()</a:t>
                </a:r>
                <a:endParaRPr lang="en-US" altLang="zh-CN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t.transpose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(dim0, dim1) /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t.permute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(*dims)  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t.permute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(2,0,1)</a:t>
                </a:r>
                <a:r>
                  <a:rPr lang="zh-CN" altLang="en-US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HWC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  <a:sym typeface="Wingdings" panose="05000000000000000000" pitchFamily="2" charset="2"/>
                  </a:rPr>
                  <a:t>CHW</a:t>
                </a:r>
                <a:endParaRPr lang="en-US" altLang="zh-CN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t.type_as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(t1)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t.view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(*shape) / </a:t>
                </a:r>
                <a:r>
                  <a:rPr lang="en-US" altLang="zh-CN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t.contiguous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Consolas" panose="020B0609020204030204" pitchFamily="49" charset="0"/>
                  </a:rPr>
                  <a:t>()  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# </a:t>
                </a:r>
                <a:r>
                  <a:rPr lang="en-US" altLang="zh-CN" i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tensor.view</a:t>
                </a:r>
                <a:r>
                  <a:rPr lang="en-US" altLang="zh-CN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zh-CN" altLang="en-US" i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onsolas" panose="020B0609020204030204" pitchFamily="49" charset="0"/>
                  </a:rPr>
                  <a:t>要求内存连续</a:t>
                </a:r>
                <a:endParaRPr lang="en-US" altLang="zh-CN" i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92705"/>
            <a:ext cx="8915400" cy="4441185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torch.utils</a:t>
            </a:r>
            <a:endParaRPr lang="en-US" altLang="zh-CN" b="1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utils.data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.Dataset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DataLoader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0">
              <a:buClr>
                <a:srgbClr val="A53010"/>
              </a:buClr>
            </a:pP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torchvision.datasets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datasets (MNIST/CIFAR/COCO/VOC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…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.models (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AlexNet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/VGG/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ResNet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DenseNet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SqueezeNet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…)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917024"/>
            <a:ext cx="8915400" cy="4367233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torch.nn</a:t>
            </a:r>
            <a:endParaRPr lang="en-US" altLang="zh-CN" b="1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nn.Module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base class of all network layers</a:t>
            </a:r>
            <a:endParaRPr lang="en-US" altLang="zh-CN" i="1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cpu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|.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/ 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train|.eval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/ .forward / .parameters / .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zero_grad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</a:t>
            </a: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Sequential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/ 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nn.ModuleList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</a:t>
            </a: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Conv?d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ConvTransposed?d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MaxPool?d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AvgPool?d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nn.ReLU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/ELU/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LeakyReLU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PReLU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/Sigmoid/Tanh/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Softplus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Softmax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nn.BatchNorm?d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SyncBatchNorm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InstanceNorm?d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LayerNorm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GroupNorm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nn.RNN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/LSTM/GRU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</a:t>
            </a:r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Linear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nn.L1Loss/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MSELoss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BCELoss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CrossEntropyLoss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NLLLoss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nn.functional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functions of previously mentioned layers</a:t>
            </a:r>
            <a:endParaRPr lang="en-US" altLang="zh-CN" i="1" dirty="0">
              <a:solidFill>
                <a:prstClr val="black">
                  <a:lumMod val="50000"/>
                  <a:lumOff val="50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l="4706" t="3947" r="4842" b="6335"/>
          <a:stretch>
            <a:fillRect/>
          </a:stretch>
        </p:blipFill>
        <p:spPr>
          <a:xfrm>
            <a:off x="10883655" y="4430591"/>
            <a:ext cx="1171575" cy="116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754920" y="5619576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扫码或</a:t>
            </a:r>
            <a:r>
              <a:rPr lang="zh-CN" altLang="en-US" sz="1400" dirty="0">
                <a:hlinkClick r:id="rId2"/>
              </a:rPr>
              <a:t>点击访问</a:t>
            </a:r>
            <a:endParaRPr lang="en-US" altLang="zh-CN" sz="1400" dirty="0"/>
          </a:p>
          <a:p>
            <a:pPr algn="ctr"/>
            <a:r>
              <a:rPr lang="zh-CN" altLang="en-US" sz="1400" dirty="0"/>
              <a:t>优化算法对比</a:t>
            </a:r>
            <a:endParaRPr lang="en-US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0" y="1443046"/>
            <a:ext cx="7620000" cy="24834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0" y="4001369"/>
            <a:ext cx="7619999" cy="28786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l="4706" t="3947" r="4842" b="6335"/>
          <a:stretch>
            <a:fillRect/>
          </a:stretch>
        </p:blipFill>
        <p:spPr>
          <a:xfrm>
            <a:off x="10331205" y="4430591"/>
            <a:ext cx="1171575" cy="116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202470" y="5619576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扫码或</a:t>
            </a:r>
            <a:r>
              <a:rPr lang="zh-CN" altLang="en-US" sz="1400" dirty="0">
                <a:hlinkClick r:id="rId2"/>
              </a:rPr>
              <a:t>点击访问</a:t>
            </a:r>
            <a:endParaRPr lang="en-US" altLang="zh-CN" sz="1400" dirty="0"/>
          </a:p>
          <a:p>
            <a:pPr algn="ctr"/>
            <a:r>
              <a:rPr lang="zh-CN" altLang="en-US" sz="1400" dirty="0"/>
              <a:t>优化算法对比</a:t>
            </a:r>
            <a:endParaRPr lang="en-US" altLang="zh-CN" sz="14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088" y="4147548"/>
            <a:ext cx="6421438" cy="270268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88" y="1383184"/>
            <a:ext cx="6421438" cy="26372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l="4706" t="3947" r="4842" b="6335"/>
          <a:stretch>
            <a:fillRect/>
          </a:stretch>
        </p:blipFill>
        <p:spPr>
          <a:xfrm>
            <a:off x="10331205" y="4430591"/>
            <a:ext cx="1171575" cy="116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202470" y="5619576"/>
            <a:ext cx="1448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扫码或</a:t>
            </a:r>
            <a:r>
              <a:rPr lang="zh-CN" altLang="en-US" sz="1400" dirty="0">
                <a:hlinkClick r:id="rId2"/>
              </a:rPr>
              <a:t>点击访问</a:t>
            </a:r>
            <a:endParaRPr lang="en-US" altLang="zh-CN" sz="1400" dirty="0"/>
          </a:p>
          <a:p>
            <a:pPr algn="ctr"/>
            <a:r>
              <a:rPr lang="zh-CN" altLang="en-US" sz="1400" dirty="0"/>
              <a:t>优化算法对比</a:t>
            </a:r>
            <a:endParaRPr lang="en-US" altLang="zh-CN" sz="1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447879"/>
            <a:ext cx="6648755" cy="54109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优化算法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661890"/>
            <a:ext cx="5905500" cy="457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76" y="1659690"/>
            <a:ext cx="59055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808481"/>
            <a:ext cx="9684068" cy="402336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torch.optim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optim.SGD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/Adam/…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optim.SGD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=0.01, momentum=0.9)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optim.Adam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([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   {‘params’: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model.base.parameters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()}, 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   {‘params’: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model.classifier.parameters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(), ‘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’: 1e-3}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],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=1e-2, momentum=0.9)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optim.lr_scheduler.StepLR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MultiStepLR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LambdaLR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/…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optim.lr_scheduler.StepLR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step_size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=30, gamma=0.1)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optim.lr_scheduler.MultiStepLR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milestones=[30,80],    gamma=0.1)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optim.lr_scheduler.LambdaLR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lr_lambda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=lambda epoch: 1/(epoch+1))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torch</a:t>
            </a:r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torch.set_num_threads</a:t>
            </a:r>
            <a:r>
              <a:rPr lang="en-US" altLang="zh-CN" dirty="0">
                <a:latin typeface="Consolas" panose="020B0609020204030204" pitchFamily="49" charset="0"/>
              </a:rPr>
              <a:t>(num) 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useful command for limiting threads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torch.set_default_tensor_type</a:t>
            </a:r>
            <a:r>
              <a:rPr lang="en-US" altLang="zh-CN" dirty="0">
                <a:latin typeface="Consolas" panose="020B0609020204030204" pitchFamily="49" charset="0"/>
              </a:rPr>
              <a:t>(type) 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e.g., type = torch.float32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torch.save|torch.load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torch.cuda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2"/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cuda.is_available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cuda.set_device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often better than CUDA_VISIBLE_DEVICES=? 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cuda.current_device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cuda.empty_cache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cuda.get_device_name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get_device_capability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torch.utils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latin typeface="Consolas" panose="020B0609020204030204" pitchFamily="49" charset="0"/>
              </a:rPr>
              <a:t>utils.tensorboard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常见数据集介绍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MNIST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1"/>
              </a:rPr>
              <a:t>http://yann.lecun.com/exdb/mnist/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CIFAR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2"/>
              </a:rPr>
              <a:t>https://www.cs.toronto.edu/~kriz/cifar.html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ImageNet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3"/>
              </a:rPr>
              <a:t>http://image-net.org/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Pascal VOC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4"/>
              </a:rPr>
              <a:t>http://host.robots.ox.ac.uk/pascal/VOC/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MS COCO 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hlinkClick r:id="rId5"/>
              </a:rPr>
              <a:t>http://cocodataset.org/#overview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……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476261" y="618738"/>
            <a:ext cx="8911687" cy="1280890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深度学习框架熟悉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>
          <a:xfrm>
            <a:off x="2589212" y="2133600"/>
            <a:ext cx="4342893" cy="3354060"/>
          </a:xfrm>
        </p:spPr>
        <p:txBody>
          <a:bodyPr>
            <a:normAutofit/>
          </a:bodyPr>
          <a:lstStyle/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深度学习框架介绍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环境配置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en-US" altLang="zh-CN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PyTorch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基本介绍</a:t>
            </a:r>
            <a:endParaRPr lang="en-US" altLang="zh-CN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81BFC-E7F3-46E4-B3B5-4E9F9F1267DF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常见数据集介绍 </a:t>
            </a:r>
            <a:r>
              <a:rPr lang="en-US" altLang="zh-CN" dirty="0"/>
              <a:t>– MNIST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 classes</a:t>
            </a:r>
            <a:endParaRPr lang="en-US" altLang="zh-CN" dirty="0"/>
          </a:p>
          <a:p>
            <a:r>
              <a:rPr lang="en-US" altLang="zh-CN" dirty="0"/>
              <a:t>60,000 training set</a:t>
            </a:r>
            <a:endParaRPr lang="en-US" altLang="zh-CN" dirty="0"/>
          </a:p>
          <a:p>
            <a:r>
              <a:rPr lang="en-US" altLang="zh-CN" dirty="0"/>
              <a:t>10,000 test set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</a:t>
            </a:r>
            <a:endParaRPr lang="en-US" altLang="zh-CN" dirty="0"/>
          </a:p>
          <a:p>
            <a:pPr lvl="1"/>
            <a:r>
              <a:rPr lang="en-US" altLang="zh-CN" dirty="0"/>
              <a:t>Classification</a:t>
            </a:r>
            <a:endParaRPr lang="en-US" altLang="zh-CN" dirty="0"/>
          </a:p>
          <a:p>
            <a:pPr lvl="1"/>
            <a:r>
              <a:rPr lang="en-US" altLang="zh-CN" dirty="0"/>
              <a:t>Generation</a:t>
            </a:r>
            <a:endParaRPr lang="en-US" altLang="zh-CN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1425" y="2133599"/>
            <a:ext cx="6841066" cy="34205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常见数据集介绍 </a:t>
            </a:r>
            <a:r>
              <a:rPr lang="en-US" altLang="zh-CN" dirty="0"/>
              <a:t>– CIFAR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10/100 classes</a:t>
            </a:r>
            <a:endParaRPr lang="en-US" altLang="zh-CN" dirty="0"/>
          </a:p>
          <a:p>
            <a:r>
              <a:rPr lang="en-US" altLang="zh-CN" dirty="0"/>
              <a:t>CIFAR-10 as e.g.</a:t>
            </a:r>
            <a:endParaRPr lang="en-US" altLang="zh-CN" dirty="0"/>
          </a:p>
          <a:p>
            <a:pPr lvl="1"/>
            <a:r>
              <a:rPr lang="en-US" altLang="zh-CN" dirty="0"/>
              <a:t>50k training images</a:t>
            </a:r>
            <a:endParaRPr lang="en-US" altLang="zh-CN" dirty="0"/>
          </a:p>
          <a:p>
            <a:pPr lvl="1"/>
            <a:r>
              <a:rPr lang="en-US" altLang="zh-CN" dirty="0"/>
              <a:t>10k test images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</a:t>
            </a:r>
            <a:endParaRPr lang="en-US" altLang="zh-CN" dirty="0"/>
          </a:p>
          <a:p>
            <a:pPr lvl="1"/>
            <a:r>
              <a:rPr lang="en-US" altLang="zh-CN" dirty="0"/>
              <a:t>Classification</a:t>
            </a:r>
            <a:endParaRPr lang="en-US" altLang="zh-CN" dirty="0"/>
          </a:p>
          <a:p>
            <a:pPr lvl="1"/>
            <a:r>
              <a:rPr lang="en-US" altLang="zh-CN" dirty="0"/>
              <a:t>Generation</a:t>
            </a: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1425" y="2133600"/>
            <a:ext cx="6840538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常见数据集介绍 </a:t>
            </a:r>
            <a:r>
              <a:rPr lang="en-US" altLang="zh-CN" dirty="0"/>
              <a:t>– ImageNet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1000 classes</a:t>
            </a:r>
            <a:endParaRPr lang="en-US" altLang="zh-CN" dirty="0"/>
          </a:p>
          <a:p>
            <a:r>
              <a:rPr lang="en-US" altLang="zh-CN" dirty="0"/>
              <a:t>&gt;14M images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</a:t>
            </a:r>
            <a:endParaRPr lang="en-US" altLang="zh-CN" dirty="0"/>
          </a:p>
          <a:p>
            <a:pPr lvl="1"/>
            <a:r>
              <a:rPr lang="en-US" altLang="zh-CN" dirty="0"/>
              <a:t>Classification</a:t>
            </a:r>
            <a:endParaRPr lang="en-US" altLang="zh-CN" dirty="0"/>
          </a:p>
          <a:p>
            <a:pPr lvl="1"/>
            <a:r>
              <a:rPr lang="en-US" altLang="zh-CN" dirty="0"/>
              <a:t>Generation</a:t>
            </a:r>
            <a:endParaRPr lang="en-US" altLang="zh-CN" dirty="0"/>
          </a:p>
          <a:p>
            <a:pPr lvl="1"/>
            <a:r>
              <a:rPr lang="en-US" altLang="zh-CN" dirty="0"/>
              <a:t>Detection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  <a:endParaRPr lang="en-US" altLang="zh-CN" dirty="0"/>
          </a:p>
          <a:p>
            <a:r>
              <a:rPr lang="en-US" altLang="zh-CN" dirty="0"/>
              <a:t>Pre-training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1425" y="2124215"/>
            <a:ext cx="6840537" cy="34288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常见数据集介绍 </a:t>
            </a:r>
            <a:r>
              <a:rPr lang="en-US" altLang="zh-CN" dirty="0"/>
              <a:t>– Pascal VOC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 classes</a:t>
            </a:r>
            <a:endParaRPr lang="en-US" altLang="zh-CN" dirty="0"/>
          </a:p>
          <a:p>
            <a:r>
              <a:rPr lang="en-US" altLang="zh-CN" dirty="0"/>
              <a:t>&gt;10k images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</a:t>
            </a:r>
            <a:endParaRPr lang="en-US" altLang="zh-CN" dirty="0"/>
          </a:p>
          <a:p>
            <a:pPr lvl="1"/>
            <a:r>
              <a:rPr lang="en-US" altLang="zh-CN" dirty="0"/>
              <a:t>Classification</a:t>
            </a:r>
            <a:endParaRPr lang="en-US" altLang="zh-CN" dirty="0"/>
          </a:p>
          <a:p>
            <a:pPr lvl="1"/>
            <a:r>
              <a:rPr lang="en-US" altLang="zh-CN" dirty="0"/>
              <a:t>Detection</a:t>
            </a:r>
            <a:endParaRPr lang="en-US" altLang="zh-CN" dirty="0"/>
          </a:p>
          <a:p>
            <a:pPr lvl="1"/>
            <a:r>
              <a:rPr lang="en-US" altLang="zh-CN" dirty="0"/>
              <a:t>Segmentation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1425" y="3503922"/>
            <a:ext cx="6840538" cy="20665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425" y="2174898"/>
            <a:ext cx="6840538" cy="13492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常见数据集介绍 </a:t>
            </a:r>
            <a:r>
              <a:rPr lang="en-US" altLang="zh-CN" dirty="0"/>
              <a:t>– MS COCO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COCO 2015 as e.g.</a:t>
            </a:r>
            <a:endParaRPr lang="en-US" altLang="zh-CN" dirty="0"/>
          </a:p>
          <a:p>
            <a:r>
              <a:rPr lang="en-US" altLang="zh-CN" dirty="0"/>
              <a:t>80 classes</a:t>
            </a:r>
            <a:endParaRPr lang="en-US" altLang="zh-CN" dirty="0"/>
          </a:p>
          <a:p>
            <a:r>
              <a:rPr lang="en-US" altLang="zh-CN" dirty="0"/>
              <a:t>Over 200k images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</a:t>
            </a:r>
            <a:endParaRPr lang="en-US" altLang="zh-CN" dirty="0"/>
          </a:p>
          <a:p>
            <a:pPr lvl="1"/>
            <a:r>
              <a:rPr lang="en-US" altLang="zh-CN" dirty="0"/>
              <a:t>Detection</a:t>
            </a:r>
            <a:endParaRPr lang="en-US" altLang="zh-CN" dirty="0"/>
          </a:p>
          <a:p>
            <a:pPr lvl="1"/>
            <a:r>
              <a:rPr lang="en-US" altLang="zh-CN" dirty="0"/>
              <a:t>Caption</a:t>
            </a:r>
            <a:endParaRPr lang="en-US" altLang="zh-CN" dirty="0"/>
          </a:p>
          <a:p>
            <a:pPr lvl="1"/>
            <a:r>
              <a:rPr lang="en-US" altLang="zh-CN" dirty="0"/>
              <a:t>Segmentation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1425" y="2149074"/>
            <a:ext cx="6889897" cy="13962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625" y="3608540"/>
            <a:ext cx="4423496" cy="19445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资源推荐 </a:t>
            </a:r>
            <a:r>
              <a:rPr lang="en-US" altLang="zh-CN" dirty="0"/>
              <a:t>– </a:t>
            </a:r>
            <a:r>
              <a:rPr lang="zh-CN" altLang="en-US" dirty="0"/>
              <a:t>网络教程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文档</a:t>
            </a:r>
            <a:endParaRPr lang="en-US" altLang="zh-CN" dirty="0"/>
          </a:p>
          <a:p>
            <a:pPr lvl="1"/>
            <a:r>
              <a:rPr lang="en-US" altLang="zh-CN" dirty="0">
                <a:hlinkClick r:id="rId1"/>
              </a:rPr>
              <a:t>https://pytorch.org/docs/stable/index.html</a:t>
            </a:r>
            <a:r>
              <a:rPr lang="en-US" altLang="zh-CN" dirty="0"/>
              <a:t> (EN) / </a:t>
            </a:r>
            <a:r>
              <a:rPr lang="en-US" altLang="zh-CN" dirty="0">
                <a:hlinkClick r:id="rId2"/>
              </a:rPr>
              <a:t>https://pytorch-cn.readthedocs.io/zh/latest/</a:t>
            </a:r>
            <a:r>
              <a:rPr lang="en-US" altLang="zh-CN" dirty="0"/>
              <a:t> (ZH)</a:t>
            </a:r>
            <a:endParaRPr lang="en-US" altLang="zh-CN" dirty="0"/>
          </a:p>
          <a:p>
            <a:r>
              <a:rPr lang="zh-CN" altLang="en-US" dirty="0"/>
              <a:t>矩阵求导</a:t>
            </a:r>
            <a:endParaRPr lang="en-US" altLang="zh-CN" dirty="0"/>
          </a:p>
          <a:p>
            <a:pPr lvl="1"/>
            <a:r>
              <a:rPr lang="zh-CN" altLang="en-US" dirty="0"/>
              <a:t>简单教程  </a:t>
            </a:r>
            <a:r>
              <a:rPr lang="en-US" altLang="zh-CN" dirty="0">
                <a:hlinkClick r:id="rId3"/>
              </a:rPr>
              <a:t>https://github.com/LynnHo/Matrix-Calculus</a:t>
            </a:r>
            <a:endParaRPr lang="en-US" altLang="zh-CN" dirty="0"/>
          </a:p>
          <a:p>
            <a:pPr lvl="1"/>
            <a:r>
              <a:rPr lang="zh-CN" altLang="en-US" dirty="0"/>
              <a:t>求导网站  </a:t>
            </a:r>
            <a:r>
              <a:rPr lang="en-US" altLang="zh-CN" dirty="0">
                <a:hlinkClick r:id="rId4"/>
              </a:rPr>
              <a:t>http://www.matrixcalculus.org/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教程</a:t>
            </a:r>
            <a:endParaRPr lang="en-US" altLang="zh-CN" dirty="0"/>
          </a:p>
          <a:p>
            <a:pPr lvl="1"/>
            <a:r>
              <a:rPr lang="zh-CN" altLang="en-US" dirty="0"/>
              <a:t>菜鸟教程  </a:t>
            </a:r>
            <a:r>
              <a:rPr lang="zh-CN" altLang="en-US" dirty="0">
                <a:hlinkClick r:id="rId5"/>
              </a:rPr>
              <a:t>https://www.runoob.com/python/python-tutorial.html</a:t>
            </a:r>
            <a:endParaRPr lang="en-US" altLang="zh-CN" dirty="0"/>
          </a:p>
          <a:p>
            <a:r>
              <a:rPr lang="en-US" altLang="zh-CN" dirty="0" err="1"/>
              <a:t>PyTorch</a:t>
            </a:r>
            <a:r>
              <a:rPr lang="zh-CN" altLang="en-US" dirty="0"/>
              <a:t>教程</a:t>
            </a:r>
            <a:endParaRPr lang="en-US" altLang="zh-CN" dirty="0"/>
          </a:p>
          <a:p>
            <a:pPr lvl="1"/>
            <a:r>
              <a:rPr lang="zh-CN" altLang="en-US" dirty="0"/>
              <a:t>莫烦系列  </a:t>
            </a:r>
            <a:r>
              <a:rPr lang="en-US" altLang="zh-CN" dirty="0">
                <a:hlinkClick r:id="rId6"/>
              </a:rPr>
              <a:t>https://morvanzhou.github.io/tutorials/machine-learning/torch/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资源推荐 </a:t>
            </a:r>
            <a:r>
              <a:rPr lang="en-US" altLang="zh-CN" dirty="0"/>
              <a:t>– </a:t>
            </a:r>
            <a:r>
              <a:rPr lang="zh-CN" altLang="en-US" dirty="0"/>
              <a:t>免费</a:t>
            </a:r>
            <a:r>
              <a:rPr lang="en-US" altLang="zh-CN" dirty="0"/>
              <a:t>GPU</a:t>
            </a:r>
            <a:r>
              <a:rPr lang="zh-CN" altLang="en-US" dirty="0"/>
              <a:t>平台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百度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    </a:t>
            </a:r>
            <a:r>
              <a:rPr kumimoji="1" lang="en-GB" altLang="zh-CN" dirty="0">
                <a:hlinkClick r:id="rId1"/>
              </a:rPr>
              <a:t>https://aistudio.baidu.com/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Tesla</a:t>
            </a:r>
            <a:r>
              <a:rPr kumimoji="1" lang="zh-CN" altLang="en-US" dirty="0"/>
              <a:t> </a:t>
            </a:r>
            <a:r>
              <a:rPr kumimoji="1" lang="en-US" altLang="zh-CN" dirty="0"/>
              <a:t>V100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(16G/32G)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Jupyter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Terminal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仅限</a:t>
            </a:r>
            <a:r>
              <a:rPr kumimoji="1" lang="en-US" altLang="zh-CN" dirty="0" err="1"/>
              <a:t>PaddlePaddle</a:t>
            </a:r>
            <a:r>
              <a:rPr kumimoji="1" lang="zh-CN" altLang="en-US" dirty="0"/>
              <a:t>框架，有时长限制，每日登陆送</a:t>
            </a:r>
            <a:r>
              <a:rPr kumimoji="1" lang="en-US" altLang="zh-CN" dirty="0"/>
              <a:t>10h</a:t>
            </a:r>
            <a:endParaRPr kumimoji="1" lang="en-US" altLang="zh-CN" dirty="0"/>
          </a:p>
          <a:p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Colab</a:t>
            </a:r>
            <a:r>
              <a:rPr kumimoji="1" lang="zh-CN" altLang="en-US" dirty="0"/>
              <a:t>      </a:t>
            </a:r>
            <a:r>
              <a:rPr kumimoji="1" lang="en-GB" altLang="zh-CN" dirty="0">
                <a:hlinkClick r:id="rId2"/>
              </a:rPr>
              <a:t>https://colab.research.google.com/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Tesla</a:t>
            </a:r>
            <a:r>
              <a:rPr kumimoji="1" lang="zh-CN" altLang="en-US" dirty="0"/>
              <a:t> </a:t>
            </a:r>
            <a:r>
              <a:rPr kumimoji="1" lang="en-US" altLang="zh-CN" dirty="0"/>
              <a:t>T4</a:t>
            </a:r>
            <a:r>
              <a:rPr kumimoji="1" lang="zh-CN" altLang="en-US" dirty="0"/>
              <a:t> </a:t>
            </a:r>
            <a:r>
              <a:rPr kumimoji="1" lang="en-US" altLang="zh-CN" dirty="0"/>
              <a:t>(16G)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Jupyter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Notebook</a:t>
            </a:r>
            <a:r>
              <a:rPr kumimoji="1" lang="zh-CN" altLang="en-US" dirty="0"/>
              <a:t>形式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Pytorch</a:t>
            </a:r>
            <a:r>
              <a:rPr kumimoji="1" lang="en-US" altLang="zh-CN" dirty="0"/>
              <a:t>/TF</a:t>
            </a:r>
            <a:r>
              <a:rPr kumimoji="1" lang="zh-CN" altLang="en-US" dirty="0"/>
              <a:t>均支持，需能访问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，可能连接不稳定</a:t>
            </a:r>
            <a:endParaRPr kumimoji="1" lang="en-US" altLang="zh-CN" dirty="0"/>
          </a:p>
          <a:p>
            <a:pPr marL="342900" lvl="1" indent="-342900"/>
            <a:r>
              <a:rPr kumimoji="1" lang="en-US" altLang="zh-CN" sz="1800" dirty="0">
                <a:ea typeface="黑体" panose="02010609060101010101" pitchFamily="49" charset="-122"/>
              </a:rPr>
              <a:t>……</a:t>
            </a:r>
            <a:endParaRPr kumimoji="1" lang="en-US" altLang="zh-CN" sz="1800" dirty="0">
              <a:ea typeface="黑体" panose="02010609060101010101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159974" cy="1280890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PyTorch</a:t>
            </a:r>
            <a:r>
              <a:rPr lang="zh-CN" altLang="en-US" dirty="0"/>
              <a:t>实现</a:t>
            </a:r>
            <a:r>
              <a:rPr lang="en-US" altLang="zh-CN" dirty="0"/>
              <a:t>MLP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56616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PyTorch</a:t>
            </a:r>
            <a:r>
              <a:rPr lang="zh-CN" altLang="en-US" sz="2000" dirty="0"/>
              <a:t>实现</a:t>
            </a:r>
            <a:r>
              <a:rPr lang="en-US" altLang="zh-CN" sz="2000" dirty="0"/>
              <a:t>MLP</a:t>
            </a:r>
            <a:r>
              <a:rPr lang="zh-CN" altLang="en-US" sz="2000" dirty="0"/>
              <a:t>，并在</a:t>
            </a:r>
            <a:r>
              <a:rPr lang="en-US" altLang="zh-CN" sz="2000" dirty="0"/>
              <a:t>MNIST</a:t>
            </a:r>
            <a:r>
              <a:rPr lang="zh-CN" altLang="en-US" sz="2000" dirty="0"/>
              <a:t>数据集上验证</a:t>
            </a:r>
            <a:endParaRPr lang="en-US" altLang="zh-CN" sz="2000" dirty="0"/>
          </a:p>
          <a:p>
            <a:pPr lvl="1"/>
            <a:r>
              <a:rPr lang="zh-CN" altLang="en-US" sz="1800" dirty="0"/>
              <a:t>环境配置</a:t>
            </a:r>
            <a:endParaRPr lang="en-US" altLang="zh-CN" sz="1800" dirty="0"/>
          </a:p>
          <a:p>
            <a:pPr lvl="2"/>
            <a:r>
              <a:rPr lang="zh-CN" altLang="en-US" sz="1600" dirty="0"/>
              <a:t>参考本</a:t>
            </a:r>
            <a:r>
              <a:rPr lang="en-US" altLang="zh-CN" sz="1600" dirty="0"/>
              <a:t>PPT</a:t>
            </a:r>
            <a:r>
              <a:rPr lang="zh-CN" altLang="en-US" sz="1600" dirty="0"/>
              <a:t>和网络资源进行配置</a:t>
            </a:r>
            <a:endParaRPr lang="en-US" altLang="zh-CN" sz="1600" dirty="0"/>
          </a:p>
          <a:p>
            <a:pPr lvl="1"/>
            <a:r>
              <a:rPr lang="zh-CN" altLang="en-US" sz="1800" dirty="0"/>
              <a:t>代码编写</a:t>
            </a:r>
            <a:endParaRPr lang="en-US" altLang="zh-CN" sz="1800" dirty="0"/>
          </a:p>
          <a:p>
            <a:pPr lvl="2"/>
            <a:r>
              <a:rPr lang="zh-CN" altLang="en-US" sz="1600" dirty="0"/>
              <a:t>参考本</a:t>
            </a:r>
            <a:r>
              <a:rPr lang="en-US" altLang="zh-CN" sz="1600" dirty="0"/>
              <a:t>PPT</a:t>
            </a:r>
            <a:r>
              <a:rPr lang="zh-CN" altLang="en-US" sz="1600" dirty="0"/>
              <a:t>和网络教程，熟悉</a:t>
            </a:r>
            <a:r>
              <a:rPr lang="en-US" altLang="zh-CN" sz="1600" dirty="0" err="1"/>
              <a:t>PyTorch</a:t>
            </a:r>
            <a:r>
              <a:rPr lang="zh-CN" altLang="en-US" sz="1600" dirty="0"/>
              <a:t>：</a:t>
            </a:r>
            <a:r>
              <a:rPr lang="en-US" altLang="zh-CN" sz="1600" dirty="0"/>
              <a:t>https://pytorch.org/docs/stable/index.html</a:t>
            </a:r>
            <a:endParaRPr lang="en-US" altLang="zh-CN" sz="1600" dirty="0"/>
          </a:p>
          <a:p>
            <a:pPr lvl="1"/>
            <a:r>
              <a:rPr lang="zh-CN" altLang="en-US" sz="1800" dirty="0"/>
              <a:t>实验验证</a:t>
            </a:r>
            <a:endParaRPr lang="en-US" altLang="zh-CN" sz="1800" dirty="0"/>
          </a:p>
          <a:p>
            <a:pPr lvl="2"/>
            <a:r>
              <a:rPr lang="zh-CN" altLang="en-US" sz="1600" dirty="0"/>
              <a:t>在</a:t>
            </a:r>
            <a:r>
              <a:rPr lang="en-US" altLang="zh-CN" sz="1600" dirty="0"/>
              <a:t>MNIST</a:t>
            </a:r>
            <a:r>
              <a:rPr lang="zh-CN" altLang="en-US" sz="1600" dirty="0"/>
              <a:t>数据集上进行实验验证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89212" y="675494"/>
            <a:ext cx="8911687" cy="128089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以识别为例的代码实现步骤</a:t>
            </a:r>
            <a:endParaRPr lang="zh-CN" altLang="en-US" sz="4400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>
          <a:xfrm>
            <a:off x="2702162" y="2336929"/>
            <a:ext cx="4342893" cy="3881721"/>
          </a:xfrm>
        </p:spPr>
        <p:txBody>
          <a:bodyPr>
            <a:normAutofit/>
          </a:bodyPr>
          <a:lstStyle/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数据读取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搭建网络结构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定义优化器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定义损失函数并训练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81BFC-E7F3-46E4-B3B5-4E9F9F1267DF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812535"/>
            <a:ext cx="5545029" cy="3236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提交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701800"/>
            <a:ext cx="9491028" cy="423883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实验报告</a:t>
            </a:r>
            <a:endParaRPr lang="en-US" altLang="zh-CN" sz="2400" dirty="0"/>
          </a:p>
          <a:p>
            <a:pPr lvl="1"/>
            <a:r>
              <a:rPr lang="zh-CN" altLang="en-US" sz="2200" dirty="0"/>
              <a:t>实验环境</a:t>
            </a:r>
            <a:endParaRPr lang="en-US" altLang="zh-CN" sz="2200" dirty="0"/>
          </a:p>
          <a:p>
            <a:pPr lvl="1"/>
            <a:r>
              <a:rPr lang="zh-CN" altLang="en-US" sz="2200" dirty="0"/>
              <a:t>实验内容</a:t>
            </a:r>
            <a:endParaRPr lang="en-US" altLang="zh-CN" sz="2200" dirty="0"/>
          </a:p>
          <a:p>
            <a:pPr lvl="1"/>
            <a:r>
              <a:rPr lang="zh-CN" altLang="en-US" sz="2200" dirty="0"/>
              <a:t>实验结果与分析</a:t>
            </a:r>
            <a:endParaRPr lang="en-US" altLang="zh-CN" sz="2200" dirty="0"/>
          </a:p>
          <a:p>
            <a:r>
              <a:rPr lang="zh-CN" altLang="en-US" sz="2400" dirty="0"/>
              <a:t>代码 （正确性、规范性、注释、杜绝抄袭）</a:t>
            </a:r>
            <a:endParaRPr lang="en-US" altLang="zh-CN" sz="2400" dirty="0"/>
          </a:p>
          <a:p>
            <a:r>
              <a:rPr lang="zh-CN" altLang="en-US" sz="2400" dirty="0"/>
              <a:t>最佳模型</a:t>
            </a:r>
            <a:endParaRPr lang="en-US" altLang="zh-CN" sz="2400" dirty="0"/>
          </a:p>
          <a:p>
            <a:r>
              <a:rPr lang="zh-CN" altLang="en-US" sz="2400" dirty="0"/>
              <a:t>时间：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2023</a:t>
            </a:r>
            <a:r>
              <a:rPr lang="zh-CN" altLang="en-US" sz="2000" b="1" dirty="0">
                <a:solidFill>
                  <a:srgbClr val="FF0000"/>
                </a:solidFill>
              </a:rPr>
              <a:t>年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月</a:t>
            </a:r>
            <a:r>
              <a:rPr lang="en-US" altLang="zh-CN" sz="2000" b="1" dirty="0">
                <a:solidFill>
                  <a:srgbClr val="FF0000"/>
                </a:solidFill>
              </a:rPr>
              <a:t>26</a:t>
            </a:r>
            <a:r>
              <a:rPr lang="zh-CN" altLang="en-US" sz="2000" b="1" dirty="0">
                <a:solidFill>
                  <a:srgbClr val="FF0000"/>
                </a:solidFill>
              </a:rPr>
              <a:t>日（周三）晚</a:t>
            </a:r>
            <a:r>
              <a:rPr lang="en-US" altLang="zh-CN" sz="2000" b="1" dirty="0">
                <a:solidFill>
                  <a:srgbClr val="FF0000"/>
                </a:solidFill>
              </a:rPr>
              <a:t>23:59</a:t>
            </a:r>
            <a:r>
              <a:rPr lang="zh-CN" altLang="en-US" sz="2000" dirty="0"/>
              <a:t>之前将压缩包提交至邮箱</a:t>
            </a:r>
            <a:r>
              <a:rPr lang="en-US" altLang="zh-CN" sz="2000" dirty="0">
                <a:hlinkClick r:id="rId1"/>
              </a:rPr>
              <a:t>deep_learning_2023@163.com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邮件主题以及压缩包命名：</a:t>
            </a:r>
            <a:r>
              <a:rPr lang="zh-CN" altLang="en-US" sz="2000" b="1" dirty="0"/>
              <a:t>实验</a:t>
            </a:r>
            <a:r>
              <a:rPr lang="en-US" altLang="zh-CN" sz="2000" b="1" dirty="0"/>
              <a:t>1-</a:t>
            </a:r>
            <a:r>
              <a:rPr lang="zh-CN" altLang="en-US" sz="2000" b="1" dirty="0"/>
              <a:t>学号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姓名</a:t>
            </a:r>
            <a:endParaRPr lang="zh-CN" altLang="en-US" sz="2000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2EA-C0BD-49F4-B191-FA445F8995CD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部分深度学习框架介绍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0A0A-54FE-4105-BF7D-1FDBADFD5BA7}" type="datetime1">
              <a:rPr lang="zh-CN" alt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111" y="1905000"/>
            <a:ext cx="6600628" cy="42792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852" y="2523395"/>
            <a:ext cx="3360718" cy="7145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580" y="3572326"/>
            <a:ext cx="2309137" cy="846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785" y="4481465"/>
            <a:ext cx="2534725" cy="6732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8300" y="798424"/>
            <a:ext cx="8915399" cy="2810558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dirty="0"/>
              <a:t>Thank You!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638299" y="3349173"/>
            <a:ext cx="8915399" cy="1562461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机器学习研究中心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郭梓贤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zixian_guo@foxmail.com</a:t>
            </a:r>
            <a:endParaRPr lang="en-US" altLang="zh-CN" b="1" i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吴仁龙 </a:t>
            </a:r>
            <a:r>
              <a:rPr lang="en-US" altLang="zh-CN" b="1" i="1" dirty="0">
                <a:solidFill>
                  <a:schemeClr val="bg1">
                    <a:lumMod val="6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2267205780@qq.com</a:t>
            </a:r>
            <a:endParaRPr lang="zh-CN" altLang="en-US" b="1" i="1" dirty="0">
              <a:solidFill>
                <a:schemeClr val="bg1">
                  <a:lumMod val="6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2532731" y="357067"/>
            <a:ext cx="8911687" cy="1280890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1.1 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部分深度学习框架介绍 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zh-CN" altLang="en-US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字典序</a:t>
            </a:r>
            <a:r>
              <a:rPr lang="en-US" altLang="zh-CN" sz="4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zh-CN" altLang="en-US" sz="4400" dirty="0"/>
          </a:p>
        </p:txBody>
      </p:sp>
      <p:graphicFrame>
        <p:nvGraphicFramePr>
          <p:cNvPr id="19" name="内容占位符 18"/>
          <p:cNvGraphicFramePr>
            <a:graphicFrameLocks noGrp="1"/>
          </p:cNvGraphicFramePr>
          <p:nvPr>
            <p:ph idx="1"/>
          </p:nvPr>
        </p:nvGraphicFramePr>
        <p:xfrm>
          <a:off x="2125529" y="1420007"/>
          <a:ext cx="9318889" cy="452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092"/>
                <a:gridCol w="903605"/>
                <a:gridCol w="646430"/>
                <a:gridCol w="1502544"/>
                <a:gridCol w="2819213"/>
                <a:gridCol w="2453005"/>
              </a:tblGrid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姓名</a:t>
                      </a:r>
                      <a:endParaRPr lang="zh-CN" altLang="en-US" sz="1200" b="1" dirty="0"/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语言</a:t>
                      </a:r>
                      <a:endParaRPr lang="zh-CN" altLang="en-US" sz="1200" b="1" dirty="0"/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单位</a:t>
                      </a:r>
                      <a:endParaRPr lang="zh-CN" altLang="en-US" sz="1200" b="1" dirty="0"/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社会关系</a:t>
                      </a:r>
                      <a:endParaRPr lang="zh-CN" altLang="en-US" sz="1200" b="1" dirty="0"/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优点</a:t>
                      </a:r>
                      <a:endParaRPr lang="zh-CN" altLang="en-US" sz="1200" b="1" dirty="0"/>
                    </a:p>
                  </a:txBody>
                  <a:tcPr marL="0" marR="0" marT="72000" marB="72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缺点</a:t>
                      </a:r>
                      <a:endParaRPr lang="zh-CN" altLang="en-US" sz="1200" b="1" dirty="0"/>
                    </a:p>
                  </a:txBody>
                  <a:tcPr marL="0" marR="0" marT="72000" marB="72000" anchor="ctr"/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Caffe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C++/Python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/</a:t>
                      </a:r>
                      <a:r>
                        <a:rPr lang="en-US" altLang="zh-CN" sz="1100" dirty="0" err="1"/>
                        <a:t>Matlab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BVLC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速度快、模块化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源码写得十分优雅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灵活性较差，写代码难度高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需要手写</a:t>
                      </a:r>
                      <a:r>
                        <a:rPr lang="en-US" altLang="zh-CN" sz="1100" dirty="0"/>
                        <a:t>C++/CUDA</a:t>
                      </a:r>
                      <a:r>
                        <a:rPr lang="zh-CN" altLang="en-US" sz="1100" dirty="0"/>
                        <a:t>正向反向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Caffe2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C++/Python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看名字就知道是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Caffe</a:t>
                      </a:r>
                      <a:r>
                        <a:rPr lang="zh-CN" altLang="en-US" sz="1100" dirty="0"/>
                        <a:t>的儿子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基于</a:t>
                      </a:r>
                      <a:r>
                        <a:rPr lang="en-US" altLang="zh-CN" sz="1100" dirty="0"/>
                        <a:t>Caffe</a:t>
                      </a:r>
                      <a:r>
                        <a:rPr lang="zh-CN" altLang="en-US" sz="1100" dirty="0"/>
                        <a:t>改进，速度更快，模块化更好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还没流行起来就被并入</a:t>
                      </a:r>
                      <a:r>
                        <a:rPr lang="en-US" altLang="zh-CN" sz="1100" dirty="0" err="1"/>
                        <a:t>PyTorch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/>
                        <a:t>Keras</a:t>
                      </a:r>
                      <a:endParaRPr lang="zh-CN" altLang="en-US" sz="1100" b="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Python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GMNA*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坐拥</a:t>
                      </a:r>
                      <a:r>
                        <a:rPr lang="en-US" altLang="zh-CN" sz="1100" dirty="0"/>
                        <a:t>TF/CNTK/Theano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/</a:t>
                      </a:r>
                      <a:r>
                        <a:rPr lang="en-US" altLang="zh-CN" sz="1100" dirty="0" err="1"/>
                        <a:t>MXNet</a:t>
                      </a:r>
                      <a:r>
                        <a:rPr lang="zh-CN" altLang="en-US" sz="1100" dirty="0"/>
                        <a:t>等几大后台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High-level API</a:t>
                      </a:r>
                      <a:r>
                        <a:rPr lang="zh-CN" altLang="en-US" sz="1100" dirty="0"/>
                        <a:t>简单统一整合多种后端，</a:t>
                      </a:r>
                      <a:r>
                        <a:rPr lang="en-US" altLang="zh-CN" sz="1100" dirty="0"/>
                        <a:t>Google/MS/Nvidia/Amazon</a:t>
                      </a:r>
                      <a:r>
                        <a:rPr lang="zh-CN" altLang="en-US" sz="1100" dirty="0"/>
                        <a:t>支持，借鉴</a:t>
                      </a:r>
                      <a:r>
                        <a:rPr lang="en-US" altLang="zh-CN" sz="1100" dirty="0"/>
                        <a:t>Torch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使用不够灵活，难以实现自定义功能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/>
                        <a:t>MatConvNet</a:t>
                      </a:r>
                      <a:endParaRPr lang="zh-CN" altLang="en-US" sz="1100" b="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Matlab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/>
                        <a:t>VLFeat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基于</a:t>
                      </a:r>
                      <a:r>
                        <a:rPr lang="en-US" altLang="zh-CN" sz="1100" dirty="0" err="1"/>
                        <a:t>Matlab</a:t>
                      </a:r>
                      <a:r>
                        <a:rPr lang="zh-CN" altLang="en-US" sz="1100" dirty="0"/>
                        <a:t>语言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最新版本为</a:t>
                      </a:r>
                      <a:r>
                        <a:rPr lang="en-US" altLang="zh-CN" sz="1100" dirty="0"/>
                        <a:t>2017</a:t>
                      </a:r>
                      <a:r>
                        <a:rPr lang="zh-CN" altLang="en-US" sz="1100" dirty="0"/>
                        <a:t>年</a:t>
                      </a:r>
                      <a:r>
                        <a:rPr lang="en-US" altLang="zh-CN" sz="1100" dirty="0"/>
                        <a:t>8</a:t>
                      </a:r>
                      <a:r>
                        <a:rPr lang="zh-CN" altLang="en-US" sz="1100" dirty="0"/>
                        <a:t>月发布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灵活性较差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 err="1"/>
                        <a:t>PyTorch</a:t>
                      </a:r>
                      <a:endParaRPr lang="zh-CN" altLang="en-US" sz="1100" b="1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Python/C++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集</a:t>
                      </a:r>
                      <a:r>
                        <a:rPr lang="en-US" altLang="zh-CN" sz="1100" dirty="0"/>
                        <a:t>Caffe2</a:t>
                      </a:r>
                      <a:r>
                        <a:rPr lang="zh-CN" altLang="en-US" sz="1100" dirty="0"/>
                        <a:t>与</a:t>
                      </a:r>
                      <a:r>
                        <a:rPr lang="en-US" altLang="zh-CN" sz="1100" dirty="0"/>
                        <a:t>Torch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于一身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上手容易、代码简单灵活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动态计算图、自动求导</a:t>
                      </a:r>
                      <a:endParaRPr lang="en-US" altLang="zh-CN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运行效率相比</a:t>
                      </a:r>
                      <a:r>
                        <a:rPr lang="en-US" altLang="zh-CN" sz="1100" dirty="0"/>
                        <a:t>TF</a:t>
                      </a:r>
                      <a:r>
                        <a:rPr lang="zh-CN" altLang="en-US" sz="1100" dirty="0"/>
                        <a:t>略低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TensorFlow</a:t>
                      </a:r>
                      <a:endParaRPr lang="zh-CN" altLang="en-US" sz="1100" b="1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C++/Python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en-US" altLang="zh-CN" sz="1100" dirty="0"/>
                        <a:t>/Go/Java/…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Google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亲儿子</a:t>
                      </a:r>
                      <a:r>
                        <a:rPr lang="en-US" altLang="zh-CN" sz="1100" dirty="0" err="1"/>
                        <a:t>Tensorboard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可视化利器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大厂出品，更新快，优化好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现已加入动态计算图豪华套餐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入门较难，</a:t>
                      </a:r>
                      <a:r>
                        <a:rPr lang="en-US" altLang="zh-CN" sz="1100" dirty="0"/>
                        <a:t>API</a:t>
                      </a:r>
                      <a:r>
                        <a:rPr lang="zh-CN" altLang="en-US" sz="1100" dirty="0"/>
                        <a:t>繁多</a:t>
                      </a:r>
                      <a:r>
                        <a:rPr lang="en-US" altLang="zh-CN" sz="1100" dirty="0"/>
                        <a:t>(</a:t>
                      </a:r>
                      <a:r>
                        <a:rPr lang="zh-CN" altLang="en-US" sz="1100" dirty="0"/>
                        <a:t>据说</a:t>
                      </a:r>
                      <a:r>
                        <a:rPr lang="en-US" altLang="zh-CN" sz="1100" dirty="0"/>
                        <a:t>2.0</a:t>
                      </a:r>
                      <a:r>
                        <a:rPr lang="zh-CN" altLang="en-US" sz="1100" dirty="0"/>
                        <a:t>在精简</a:t>
                      </a:r>
                      <a:r>
                        <a:rPr lang="en-US" altLang="zh-CN" sz="1100" dirty="0"/>
                        <a:t>)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Theano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Python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MILA**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深度学习框架鼻祖之一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集成</a:t>
                      </a:r>
                      <a:r>
                        <a:rPr lang="en-US" altLang="zh-CN" sz="1100" dirty="0" err="1"/>
                        <a:t>Numpy</a:t>
                      </a:r>
                      <a:r>
                        <a:rPr lang="zh-CN" altLang="en-US" sz="1100" dirty="0"/>
                        <a:t>，计算稳定性好</a:t>
                      </a:r>
                      <a:endParaRPr lang="en-US" altLang="zh-CN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2017</a:t>
                      </a:r>
                      <a:r>
                        <a:rPr lang="zh-CN" altLang="en-US" sz="1100" dirty="0"/>
                        <a:t>年</a:t>
                      </a:r>
                      <a:r>
                        <a:rPr lang="en-US" altLang="zh-CN" sz="1100" dirty="0"/>
                        <a:t>9</a:t>
                      </a:r>
                      <a:r>
                        <a:rPr lang="zh-CN" altLang="en-US" sz="1100" dirty="0"/>
                        <a:t>月宣布停止重大更新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Torch7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Lua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FB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速度快</a:t>
                      </a:r>
                      <a:r>
                        <a:rPr lang="en-US" altLang="zh-CN" sz="1100" dirty="0"/>
                        <a:t>(Lua-JIT</a:t>
                      </a:r>
                      <a:r>
                        <a:rPr lang="zh-CN" altLang="en-US" sz="1100" dirty="0"/>
                        <a:t>可达</a:t>
                      </a:r>
                      <a:r>
                        <a:rPr lang="en-US" altLang="zh-CN" sz="1100" dirty="0"/>
                        <a:t>C</a:t>
                      </a:r>
                      <a:r>
                        <a:rPr lang="zh-CN" altLang="en-US" sz="1100" dirty="0"/>
                        <a:t>的</a:t>
                      </a:r>
                      <a:r>
                        <a:rPr lang="en-US" altLang="zh-CN" sz="1100" dirty="0"/>
                        <a:t>80%)</a:t>
                      </a:r>
                      <a:endParaRPr lang="en-US" altLang="zh-CN" sz="1100" dirty="0"/>
                    </a:p>
                    <a:p>
                      <a:pPr algn="ctr"/>
                      <a:r>
                        <a:rPr lang="zh-CN" altLang="en-US" sz="1100" dirty="0"/>
                        <a:t>可直接调用</a:t>
                      </a:r>
                      <a:r>
                        <a:rPr lang="en-US" altLang="zh-CN" sz="1100" dirty="0"/>
                        <a:t>C</a:t>
                      </a:r>
                      <a:r>
                        <a:rPr lang="zh-CN" altLang="en-US" sz="1100" dirty="0"/>
                        <a:t>、可移植性好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Lua</a:t>
                      </a:r>
                      <a:r>
                        <a:rPr lang="zh-CN" altLang="en-US" sz="1100" dirty="0"/>
                        <a:t>受众较少，学习成本高</a:t>
                      </a:r>
                      <a:endParaRPr lang="zh-CN" altLang="en-US" sz="1100" dirty="0"/>
                    </a:p>
                  </a:txBody>
                  <a:tcPr marL="0" marR="0" marT="54000" marB="54000" anchor="ctr"/>
                </a:tc>
              </a:tr>
              <a:tr h="216000">
                <a:tc gridSpan="6">
                  <a:txBody>
                    <a:bodyPr/>
                    <a:lstStyle/>
                    <a:p>
                      <a:pPr algn="l"/>
                      <a:r>
                        <a:rPr lang="en-US" altLang="zh-CN" sz="1100" b="0" dirty="0"/>
                        <a:t>* GMNA: Google, Microsoft, NVIDIA, Amazon AWS</a:t>
                      </a:r>
                      <a:endParaRPr lang="en-US" altLang="zh-CN" sz="1100" b="0" dirty="0"/>
                    </a:p>
                    <a:p>
                      <a:pPr algn="l"/>
                      <a:r>
                        <a:rPr lang="en-US" altLang="zh-CN" sz="1100" b="0" dirty="0"/>
                        <a:t>** MILA: Montréal Institute for Learning Algorithms of </a:t>
                      </a:r>
                      <a:r>
                        <a:rPr lang="en-US" altLang="zh-CN" sz="1100" b="0" dirty="0" err="1"/>
                        <a:t>Université</a:t>
                      </a:r>
                      <a:r>
                        <a:rPr lang="en-US" altLang="zh-CN" sz="1100" b="0" dirty="0"/>
                        <a:t> de Montréal(</a:t>
                      </a:r>
                      <a:r>
                        <a:rPr lang="zh-CN" altLang="en-US" sz="1100" b="0" dirty="0"/>
                        <a:t>蒙特利尔大学</a:t>
                      </a:r>
                      <a:r>
                        <a:rPr lang="en-US" altLang="zh-CN" sz="1100" b="0" dirty="0"/>
                        <a:t>), Scientific Director: </a:t>
                      </a:r>
                      <a:r>
                        <a:rPr lang="en-US" altLang="zh-CN" sz="1100" b="0" dirty="0" err="1"/>
                        <a:t>Yoshua</a:t>
                      </a:r>
                      <a:r>
                        <a:rPr lang="en-US" altLang="zh-CN" sz="1100" b="0" dirty="0"/>
                        <a:t> </a:t>
                      </a:r>
                      <a:r>
                        <a:rPr lang="en-US" altLang="zh-CN" sz="1100" b="0" dirty="0" err="1"/>
                        <a:t>Bengio</a:t>
                      </a:r>
                      <a:endParaRPr lang="zh-CN" altLang="en-US" sz="1100" b="0" dirty="0"/>
                    </a:p>
                  </a:txBody>
                  <a:tcPr marL="0" marR="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600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100" b="0" dirty="0" err="1"/>
                        <a:t>Chainer</a:t>
                      </a:r>
                      <a:r>
                        <a:rPr lang="en-US" altLang="zh-CN" sz="1100" b="0" dirty="0"/>
                        <a:t> CNTK Deeplearning4J </a:t>
                      </a:r>
                      <a:r>
                        <a:rPr lang="en-US" altLang="zh-CN" sz="1100" b="0" dirty="0" err="1"/>
                        <a:t>Dlib</a:t>
                      </a:r>
                      <a:r>
                        <a:rPr lang="en-US" altLang="zh-CN" sz="1100" b="0" dirty="0"/>
                        <a:t> H2O </a:t>
                      </a:r>
                      <a:r>
                        <a:rPr lang="en-US" altLang="zh-CN" sz="1100" b="0" dirty="0" err="1"/>
                        <a:t>Lasagne</a:t>
                      </a:r>
                      <a:r>
                        <a:rPr lang="en-US" altLang="zh-CN" sz="1100" b="0" dirty="0"/>
                        <a:t> Leaf </a:t>
                      </a:r>
                      <a:r>
                        <a:rPr lang="en-US" altLang="zh-CN" sz="1100" b="0" dirty="0" err="1"/>
                        <a:t>MXNet</a:t>
                      </a:r>
                      <a:r>
                        <a:rPr lang="en-US" altLang="zh-CN" sz="1100" b="0" dirty="0"/>
                        <a:t> Neon </a:t>
                      </a:r>
                      <a:r>
                        <a:rPr lang="en-US" altLang="zh-CN" sz="1100" b="0" dirty="0" err="1"/>
                        <a:t>PaddlePaddle</a:t>
                      </a:r>
                      <a:r>
                        <a:rPr lang="en-US" altLang="zh-CN" sz="1100" b="0" dirty="0"/>
                        <a:t> </a:t>
                      </a:r>
                      <a:r>
                        <a:rPr lang="en-US" altLang="zh-CN" sz="1100" b="0" dirty="0" err="1"/>
                        <a:t>PyLearn</a:t>
                      </a:r>
                      <a:r>
                        <a:rPr lang="zh-CN" altLang="en-US" sz="1100" b="0" dirty="0"/>
                        <a:t>等如有兴趣请自行探索</a:t>
                      </a:r>
                      <a:endParaRPr lang="zh-CN" altLang="en-US" sz="1100" b="0" dirty="0"/>
                    </a:p>
                  </a:txBody>
                  <a:tcPr marL="0" marR="0" marT="72000" marB="72000" anchor="ctr"/>
                </a:tc>
                <a:tc hMerge="1">
                  <a:tcPr marL="0" marR="0" marT="72000" marB="72000" anchor="ctr"/>
                </a:tc>
                <a:tc hMerge="1">
                  <a:tcPr marL="0" marR="0" marT="72000" marB="72000" anchor="ctr"/>
                </a:tc>
                <a:tc hMerge="1">
                  <a:tcPr marL="0" marR="0" marT="72000" marB="72000" anchor="ctr"/>
                </a:tc>
                <a:tc hMerge="1">
                  <a:tcPr marL="0" marR="0" marT="72000" marB="72000" anchor="ctr"/>
                </a:tc>
                <a:tc hMerge="1">
                  <a:tcPr marL="0" marR="0" marT="72000" marB="72000" anchor="ctr"/>
                </a:tc>
              </a:tr>
            </a:tbl>
          </a:graphicData>
        </a:graphic>
      </p:graphicFrame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0A0A-54FE-4105-BF7D-1FDBADFD5BA7}" type="datetime1">
              <a:rPr lang="zh-CN" alt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模式识别与深度学习实验课   深度学习部分   实验</a:t>
            </a:r>
            <a:r>
              <a:rPr lang="en-US" altLang="zh-CN" dirty="0"/>
              <a:t>1-</a:t>
            </a:r>
            <a:r>
              <a:rPr lang="zh-CN" altLang="en-US" dirty="0"/>
              <a:t>深度学习框架熟悉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</a:t>
            </a:r>
            <a:r>
              <a:rPr lang="zh-CN" altLang="en-US" dirty="0"/>
              <a:t>操作系统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   </a:t>
            </a:r>
            <a:r>
              <a:rPr lang="zh-CN" altLang="en-US" dirty="0"/>
              <a:t>请访问</a:t>
            </a:r>
            <a:r>
              <a:rPr lang="en-US" altLang="zh-CN" dirty="0">
                <a:hlinkClick r:id="rId1"/>
              </a:rPr>
              <a:t>http://ms.hit.edu.cn</a:t>
            </a:r>
            <a:r>
              <a:rPr lang="zh-CN" altLang="en-US" dirty="0"/>
              <a:t>下载使用正版操作系统</a:t>
            </a:r>
            <a:endParaRPr lang="en-US" altLang="zh-CN" dirty="0"/>
          </a:p>
          <a:p>
            <a:pPr lvl="1"/>
            <a:r>
              <a:rPr lang="en-US" altLang="zh-CN" b="1" dirty="0">
                <a:sym typeface="Wingdings" panose="05000000000000000000" pitchFamily="2" charset="2"/>
              </a:rPr>
              <a:t> </a:t>
            </a:r>
            <a:r>
              <a:rPr lang="en-US" altLang="zh-CN" b="1" dirty="0"/>
              <a:t>Windows XP</a:t>
            </a:r>
            <a:r>
              <a:rPr lang="en-US" altLang="zh-CN" dirty="0"/>
              <a:t>: </a:t>
            </a:r>
            <a:r>
              <a:rPr lang="zh-CN" altLang="en-US" dirty="0"/>
              <a:t>只支持</a:t>
            </a:r>
            <a:r>
              <a:rPr lang="en-US" altLang="zh-CN" dirty="0"/>
              <a:t>Python 2.7</a:t>
            </a:r>
            <a:r>
              <a:rPr lang="zh-CN" altLang="en-US" dirty="0"/>
              <a:t>，</a:t>
            </a:r>
            <a:r>
              <a:rPr lang="en-US" altLang="zh-CN" dirty="0"/>
              <a:t>windows</a:t>
            </a:r>
            <a:r>
              <a:rPr lang="zh-CN" altLang="en-US" dirty="0"/>
              <a:t>环境下</a:t>
            </a:r>
            <a:r>
              <a:rPr lang="en-US" altLang="zh-CN" dirty="0"/>
              <a:t>Python 2.7</a:t>
            </a:r>
            <a:r>
              <a:rPr lang="zh-CN" altLang="en-US" dirty="0"/>
              <a:t>不支持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pPr lvl="1"/>
            <a:r>
              <a:rPr lang="en-US" altLang="zh-CN" b="1" dirty="0">
                <a:sym typeface="Wingdings" panose="05000000000000000000" pitchFamily="2" charset="2"/>
              </a:rPr>
              <a:t> </a:t>
            </a:r>
            <a:r>
              <a:rPr lang="en-US" altLang="zh-CN" b="1" dirty="0"/>
              <a:t>Windows 7 and above: </a:t>
            </a:r>
            <a:r>
              <a:rPr lang="zh-CN" altLang="en-US" dirty="0"/>
              <a:t>支持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3.5 – 3.9</a:t>
            </a:r>
            <a:endParaRPr lang="en-US" altLang="zh-CN" dirty="0"/>
          </a:p>
          <a:p>
            <a:pPr lvl="1"/>
            <a:r>
              <a:rPr lang="zh-CN" altLang="en-US" dirty="0"/>
              <a:t>初学者使用</a:t>
            </a:r>
            <a:r>
              <a:rPr lang="en-US" altLang="zh-CN" dirty="0"/>
              <a:t>Windows</a:t>
            </a:r>
            <a:r>
              <a:rPr lang="zh-CN" altLang="en-US" dirty="0"/>
              <a:t>可以获得较好的体验，推荐</a:t>
            </a:r>
            <a:r>
              <a:rPr lang="en-US" altLang="zh-CN" dirty="0"/>
              <a:t>Win 10</a:t>
            </a:r>
            <a:endParaRPr lang="en-US" altLang="zh-CN" dirty="0"/>
          </a:p>
          <a:p>
            <a:r>
              <a:rPr lang="en-US" altLang="zh-CN" dirty="0"/>
              <a:t>Linux   </a:t>
            </a:r>
            <a:r>
              <a:rPr lang="en-US" altLang="zh-CN" dirty="0">
                <a:hlinkClick r:id="rId2"/>
              </a:rPr>
              <a:t>http://ubuntu.com</a:t>
            </a:r>
            <a:endParaRPr lang="en-US" altLang="zh-CN" dirty="0"/>
          </a:p>
          <a:p>
            <a:pPr lvl="1"/>
            <a:r>
              <a:rPr lang="zh-CN" altLang="en-US" dirty="0"/>
              <a:t>个人电脑目前建议使用</a:t>
            </a:r>
            <a:r>
              <a:rPr lang="en-US" altLang="zh-CN" dirty="0"/>
              <a:t>Ubuntu 18.04/20.04</a:t>
            </a:r>
            <a:endParaRPr lang="en-US" altLang="zh-CN" dirty="0"/>
          </a:p>
          <a:p>
            <a:pPr lvl="1"/>
            <a:r>
              <a:rPr lang="zh-CN" altLang="en-US" dirty="0"/>
              <a:t>服务器环境建议</a:t>
            </a:r>
            <a:r>
              <a:rPr lang="en-US" altLang="zh-CN" dirty="0"/>
              <a:t>Centos 6/7</a:t>
            </a:r>
            <a:r>
              <a:rPr lang="zh-CN" altLang="en-US" dirty="0"/>
              <a:t>和</a:t>
            </a:r>
            <a:r>
              <a:rPr lang="en-US" altLang="zh-CN" dirty="0"/>
              <a:t>RHEL</a:t>
            </a:r>
            <a:r>
              <a:rPr lang="zh-CN" altLang="en-US" dirty="0"/>
              <a:t>，稳定性较好，但容易遇到</a:t>
            </a:r>
            <a:r>
              <a:rPr lang="en-US" altLang="zh-CN" dirty="0"/>
              <a:t>GLIBC</a:t>
            </a:r>
            <a:r>
              <a:rPr lang="zh-CN" altLang="en-US" dirty="0"/>
              <a:t>版本问题</a:t>
            </a:r>
            <a:endParaRPr lang="en-US" altLang="zh-CN" dirty="0"/>
          </a:p>
          <a:p>
            <a:r>
              <a:rPr lang="en-US" altLang="zh-CN" dirty="0"/>
              <a:t>MacOS</a:t>
            </a:r>
            <a:endParaRPr lang="en-US" altLang="zh-CN" dirty="0"/>
          </a:p>
          <a:p>
            <a:pPr lvl="1"/>
            <a:r>
              <a:rPr lang="en-US" altLang="zh-CN" dirty="0" err="1"/>
              <a:t>PyTorch</a:t>
            </a:r>
            <a:r>
              <a:rPr lang="zh-CN" altLang="en-US" dirty="0"/>
              <a:t>的</a:t>
            </a:r>
            <a:r>
              <a:rPr lang="en-US" altLang="zh-CN" dirty="0"/>
              <a:t>MacOS</a:t>
            </a:r>
            <a:r>
              <a:rPr lang="zh-CN" altLang="en-US" dirty="0"/>
              <a:t>安装包不支持</a:t>
            </a:r>
            <a:r>
              <a:rPr lang="en-US" altLang="zh-CN" dirty="0"/>
              <a:t>CUDA</a:t>
            </a:r>
            <a:r>
              <a:rPr lang="zh-CN" altLang="en-US" dirty="0"/>
              <a:t>，如需</a:t>
            </a:r>
            <a:r>
              <a:rPr lang="en-US" altLang="zh-CN" dirty="0"/>
              <a:t>CUDA</a:t>
            </a:r>
            <a:r>
              <a:rPr lang="zh-CN" altLang="en-US" dirty="0"/>
              <a:t>加速，需从源码编译安装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B4D3-FBEE-4AB4-A40E-99F42D482B37}" type="datetime1">
              <a:rPr lang="zh-CN" alt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Python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现行版本   </a:t>
            </a:r>
            <a:r>
              <a:rPr lang="en-US" altLang="zh-CN" dirty="0">
                <a:hlinkClick r:id="rId1"/>
              </a:rPr>
              <a:t>http://python.org</a:t>
            </a:r>
            <a:endParaRPr lang="en-US" altLang="zh-CN" dirty="0"/>
          </a:p>
          <a:p>
            <a:pPr lvl="1"/>
            <a:r>
              <a:rPr lang="en-US" altLang="zh-CN" dirty="0"/>
              <a:t>Python 2.7</a:t>
            </a:r>
            <a:r>
              <a:rPr lang="zh-CN" altLang="en-US" dirty="0"/>
              <a:t>已于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日停止支持，</a:t>
            </a:r>
            <a:r>
              <a:rPr lang="zh-CN" altLang="en-US" dirty="0">
                <a:solidFill>
                  <a:srgbClr val="FF0000"/>
                </a:solidFill>
              </a:rPr>
              <a:t>建议使用</a:t>
            </a:r>
            <a:r>
              <a:rPr lang="en-US" altLang="zh-CN" dirty="0">
                <a:solidFill>
                  <a:srgbClr val="FF0000"/>
                </a:solidFill>
              </a:rPr>
              <a:t>Python 3.x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Python 3.5 ~ Python 3.9</a:t>
            </a:r>
            <a:r>
              <a:rPr lang="zh-CN" altLang="en-US" dirty="0"/>
              <a:t>为当前活跃版本</a:t>
            </a:r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安装与版本管理   </a:t>
            </a:r>
            <a:r>
              <a:rPr lang="en-US" altLang="zh-CN" dirty="0">
                <a:hlinkClick r:id="rId2"/>
              </a:rPr>
              <a:t>http://anaconda.org</a:t>
            </a:r>
            <a:endParaRPr lang="en-US" altLang="zh-CN" dirty="0"/>
          </a:p>
          <a:p>
            <a:pPr lvl="1"/>
            <a:r>
              <a:rPr lang="zh-CN" altLang="en-US" dirty="0"/>
              <a:t>常用</a:t>
            </a:r>
            <a:r>
              <a:rPr lang="en-US" altLang="zh-CN" dirty="0"/>
              <a:t>Anaconda, pip(</a:t>
            </a:r>
            <a:r>
              <a:rPr lang="zh-CN" altLang="en-US" dirty="0"/>
              <a:t>自带</a:t>
            </a:r>
            <a:r>
              <a:rPr lang="en-US" altLang="zh-CN" dirty="0"/>
              <a:t>)</a:t>
            </a:r>
            <a:r>
              <a:rPr lang="zh-CN" altLang="en-US" dirty="0"/>
              <a:t>等，</a:t>
            </a:r>
            <a:r>
              <a:rPr lang="zh-CN" altLang="en-US" dirty="0">
                <a:solidFill>
                  <a:srgbClr val="FF0000"/>
                </a:solidFill>
              </a:rPr>
              <a:t>建议使用</a:t>
            </a:r>
            <a:r>
              <a:rPr lang="en-US" altLang="zh-CN" dirty="0">
                <a:solidFill>
                  <a:srgbClr val="FF0000"/>
                </a:solidFill>
              </a:rPr>
              <a:t>Anaconda</a:t>
            </a:r>
            <a:r>
              <a:rPr lang="zh-CN" altLang="en-US" dirty="0">
                <a:solidFill>
                  <a:srgbClr val="FF0000"/>
                </a:solidFill>
              </a:rPr>
              <a:t>维护多虚拟环境</a:t>
            </a:r>
            <a:r>
              <a:rPr lang="zh-CN" altLang="en-US" dirty="0"/>
              <a:t>，命令举例：</a:t>
            </a:r>
            <a:endParaRPr lang="en-US" altLang="zh-CN" dirty="0"/>
          </a:p>
          <a:p>
            <a:pPr lvl="2"/>
            <a:r>
              <a:rPr lang="en-US" altLang="zh-CN" dirty="0" err="1"/>
              <a:t>conda</a:t>
            </a:r>
            <a:r>
              <a:rPr lang="en-US" altLang="zh-CN" dirty="0"/>
              <a:t> create –n py3 python=3.6 (</a:t>
            </a:r>
            <a:r>
              <a:rPr lang="zh-CN" altLang="en-US" dirty="0"/>
              <a:t>创建</a:t>
            </a:r>
            <a:r>
              <a:rPr lang="en-US" altLang="zh-CN" dirty="0"/>
              <a:t>Python</a:t>
            </a:r>
            <a:r>
              <a:rPr lang="zh-CN" altLang="en-US" dirty="0"/>
              <a:t>版本为</a:t>
            </a:r>
            <a:r>
              <a:rPr lang="en-US" altLang="zh-CN" dirty="0"/>
              <a:t>3.6</a:t>
            </a:r>
            <a:r>
              <a:rPr lang="zh-CN" altLang="en-US" dirty="0"/>
              <a:t>，名字为</a:t>
            </a:r>
            <a:r>
              <a:rPr lang="en-US" altLang="zh-CN" dirty="0"/>
              <a:t>py3</a:t>
            </a:r>
            <a:r>
              <a:rPr lang="zh-CN" altLang="en-US" dirty="0"/>
              <a:t>的虚拟环境</a:t>
            </a:r>
            <a:r>
              <a:rPr lang="en-US" altLang="zh-CN" dirty="0"/>
              <a:t>)</a:t>
            </a:r>
            <a:endParaRPr lang="en-US" altLang="zh-CN" dirty="0"/>
          </a:p>
          <a:p>
            <a:pPr lvl="2"/>
            <a:r>
              <a:rPr lang="en-GB" altLang="zh-CN" dirty="0" err="1"/>
              <a:t>conda</a:t>
            </a:r>
            <a:r>
              <a:rPr lang="en-GB" altLang="zh-CN" dirty="0"/>
              <a:t> install </a:t>
            </a:r>
            <a:r>
              <a:rPr lang="en-GB" altLang="zh-CN" dirty="0" err="1"/>
              <a:t>pytorch</a:t>
            </a:r>
            <a:r>
              <a:rPr lang="en-GB" altLang="zh-CN" dirty="0"/>
              <a:t> </a:t>
            </a:r>
            <a:r>
              <a:rPr lang="en-GB" altLang="zh-CN" dirty="0" err="1"/>
              <a:t>torchvision</a:t>
            </a:r>
            <a:r>
              <a:rPr lang="en-GB" altLang="zh-CN" dirty="0"/>
              <a:t> </a:t>
            </a:r>
            <a:r>
              <a:rPr lang="en-GB" altLang="zh-CN" dirty="0" err="1"/>
              <a:t>torchaudio</a:t>
            </a:r>
            <a:r>
              <a:rPr lang="en-GB" altLang="zh-CN" dirty="0"/>
              <a:t> </a:t>
            </a:r>
            <a:r>
              <a:rPr lang="en-GB" altLang="zh-CN" dirty="0" err="1"/>
              <a:t>cpuonly</a:t>
            </a:r>
            <a:r>
              <a:rPr lang="en-GB" altLang="zh-CN" dirty="0"/>
              <a:t> -c </a:t>
            </a:r>
            <a:r>
              <a:rPr lang="en-GB" altLang="zh-CN" dirty="0" err="1"/>
              <a:t>pytorch</a:t>
            </a:r>
            <a:r>
              <a:rPr lang="en-US" altLang="zh-CN" dirty="0"/>
              <a:t> (</a:t>
            </a:r>
            <a:r>
              <a:rPr lang="zh-CN" altLang="en-US" dirty="0"/>
              <a:t>安装</a:t>
            </a:r>
            <a:r>
              <a:rPr lang="en-US" altLang="zh-CN" dirty="0" err="1"/>
              <a:t>PyTorch</a:t>
            </a:r>
            <a:r>
              <a:rPr lang="en-US" altLang="zh-CN" dirty="0"/>
              <a:t> CPU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  <a:endParaRPr lang="en-US" altLang="zh-CN" dirty="0"/>
          </a:p>
          <a:p>
            <a:r>
              <a:rPr lang="zh-CN" altLang="en-US" dirty="0"/>
              <a:t>深度学习常用第三方包</a:t>
            </a:r>
            <a:endParaRPr lang="en-US" altLang="zh-CN" dirty="0"/>
          </a:p>
          <a:p>
            <a:pPr lvl="1"/>
            <a:r>
              <a:rPr lang="en-US" altLang="zh-CN" dirty="0" err="1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opencv</a:t>
            </a:r>
            <a:r>
              <a:rPr lang="en-US" altLang="zh-CN" dirty="0"/>
              <a:t>, matplotlib, PIL, </a:t>
            </a:r>
            <a:r>
              <a:rPr lang="en-US" altLang="zh-CN" dirty="0" err="1"/>
              <a:t>scipy</a:t>
            </a:r>
            <a:r>
              <a:rPr lang="zh-CN" altLang="en-US" dirty="0"/>
              <a:t>等</a:t>
            </a:r>
            <a:endParaRPr lang="en-US" altLang="zh-CN" dirty="0"/>
          </a:p>
          <a:p>
            <a:pPr lvl="2"/>
            <a:r>
              <a:rPr lang="en-US" altLang="zh-CN" dirty="0"/>
              <a:t>python –m pip install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opencv</a:t>
            </a:r>
            <a:r>
              <a:rPr lang="en-US" altLang="zh-CN" dirty="0">
                <a:solidFill>
                  <a:srgbClr val="FF0000"/>
                </a:solidFill>
              </a:rPr>
              <a:t>-python</a:t>
            </a:r>
            <a:r>
              <a:rPr lang="en-US" altLang="zh-CN" dirty="0"/>
              <a:t> matplotlib pillow </a:t>
            </a:r>
            <a:r>
              <a:rPr lang="en-US" altLang="zh-CN" dirty="0" err="1"/>
              <a:t>scipy</a:t>
            </a:r>
            <a:endParaRPr lang="en-US" altLang="zh-CN" dirty="0"/>
          </a:p>
          <a:p>
            <a:pPr lvl="2"/>
            <a:r>
              <a:rPr lang="en-US" altLang="zh-CN" dirty="0" err="1"/>
              <a:t>conda</a:t>
            </a:r>
            <a:r>
              <a:rPr lang="en-US" altLang="zh-CN" dirty="0"/>
              <a:t> install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opencv</a:t>
            </a:r>
            <a:r>
              <a:rPr lang="en-US" altLang="zh-CN" dirty="0"/>
              <a:t> matplotlib pillow </a:t>
            </a:r>
            <a:r>
              <a:rPr lang="en-US" altLang="zh-CN" dirty="0" err="1"/>
              <a:t>scipy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D5773-02D6-4D3F-8DAC-4AFAEA089E0D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</a:t>
            </a:r>
            <a:r>
              <a:rPr lang="zh-CN" altLang="en-US" dirty="0"/>
              <a:t>计算加速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深度学习加速</a:t>
            </a:r>
            <a:endParaRPr lang="en-US" altLang="zh-CN" dirty="0"/>
          </a:p>
          <a:p>
            <a:pPr lvl="1"/>
            <a:r>
              <a:rPr lang="en-US" altLang="zh-CN" dirty="0"/>
              <a:t>NVIDIA GPU + CUDA (</a:t>
            </a:r>
            <a:r>
              <a:rPr lang="zh-CN" altLang="en-US" dirty="0"/>
              <a:t>最常见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Google TPU (Google </a:t>
            </a:r>
            <a:r>
              <a:rPr lang="zh-CN" altLang="en-US" dirty="0"/>
              <a:t>开发，据说配合</a:t>
            </a:r>
            <a:r>
              <a:rPr lang="en-US" altLang="zh-CN" dirty="0"/>
              <a:t>TensorFlow</a:t>
            </a:r>
            <a:r>
              <a:rPr lang="zh-CN" altLang="en-US" dirty="0"/>
              <a:t>使用速度很快</a:t>
            </a:r>
            <a:r>
              <a:rPr lang="en-US" altLang="zh-CN" dirty="0"/>
              <a:t>) </a:t>
            </a:r>
            <a:r>
              <a:rPr lang="en-US" altLang="zh-CN" dirty="0">
                <a:hlinkClick r:id="rId1"/>
              </a:rPr>
              <a:t>https://cloud.google.com/tpu/</a:t>
            </a:r>
            <a:endParaRPr lang="en-US" altLang="zh-CN" dirty="0"/>
          </a:p>
          <a:p>
            <a:pPr lvl="1"/>
            <a:r>
              <a:rPr lang="en-US" altLang="zh-CN" dirty="0"/>
              <a:t>FPGA (</a:t>
            </a:r>
            <a:r>
              <a:rPr lang="zh-CN" altLang="en-US" dirty="0"/>
              <a:t>嵌入式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….</a:t>
            </a:r>
            <a:endParaRPr lang="en-US" altLang="zh-CN" dirty="0"/>
          </a:p>
          <a:p>
            <a:r>
              <a:rPr lang="en-US" altLang="zh-CN" dirty="0"/>
              <a:t>CUDA</a:t>
            </a:r>
            <a:r>
              <a:rPr lang="zh-CN" altLang="en-US" dirty="0"/>
              <a:t>安装 </a:t>
            </a:r>
            <a:r>
              <a:rPr lang="en-US" altLang="zh-CN" dirty="0">
                <a:hlinkClick r:id="rId2"/>
              </a:rPr>
              <a:t>https://developer.nvidia.com/cuda-toolkit</a:t>
            </a:r>
            <a:r>
              <a:rPr lang="en-US" altLang="zh-CN" dirty="0"/>
              <a:t>&amp;</a:t>
            </a:r>
            <a:r>
              <a:rPr lang="en-US" altLang="zh-CN" dirty="0">
                <a:hlinkClick r:id="rId3"/>
              </a:rPr>
              <a:t>https://developer.nvidia.com/cudnn</a:t>
            </a:r>
            <a:endParaRPr lang="en-US" altLang="zh-CN" dirty="0"/>
          </a:p>
          <a:p>
            <a:pPr lvl="1"/>
            <a:r>
              <a:rPr lang="zh-CN" altLang="en-US" dirty="0"/>
              <a:t>支持最广泛 </a:t>
            </a:r>
            <a:r>
              <a:rPr lang="en-US" altLang="zh-CN" dirty="0" err="1"/>
              <a:t>cuda</a:t>
            </a:r>
            <a:r>
              <a:rPr lang="en-US" altLang="zh-CN" dirty="0"/>
              <a:t> 8.0 + </a:t>
            </a:r>
            <a:r>
              <a:rPr lang="en-US" altLang="zh-CN" dirty="0" err="1"/>
              <a:t>cudnn</a:t>
            </a:r>
            <a:r>
              <a:rPr lang="en-US" altLang="zh-CN" dirty="0"/>
              <a:t> v5.1 (</a:t>
            </a:r>
            <a:r>
              <a:rPr lang="zh-CN" altLang="en-US" dirty="0"/>
              <a:t>支持</a:t>
            </a:r>
            <a:r>
              <a:rPr lang="en-US" altLang="zh-CN" dirty="0"/>
              <a:t>Torch</a:t>
            </a:r>
            <a:r>
              <a:rPr lang="zh-CN" altLang="en-US" dirty="0"/>
              <a:t>、</a:t>
            </a:r>
            <a:r>
              <a:rPr lang="en-US" altLang="zh-CN" dirty="0" err="1"/>
              <a:t>MatConvNet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较新较稳定 </a:t>
            </a:r>
            <a:r>
              <a:rPr lang="en-US" altLang="zh-CN" dirty="0" err="1"/>
              <a:t>cuda</a:t>
            </a:r>
            <a:r>
              <a:rPr lang="en-US" altLang="zh-CN" dirty="0"/>
              <a:t> 9.x + </a:t>
            </a:r>
            <a:r>
              <a:rPr lang="en-US" altLang="zh-CN" dirty="0" err="1"/>
              <a:t>cudnn</a:t>
            </a:r>
            <a:r>
              <a:rPr lang="en-US" altLang="zh-CN" dirty="0"/>
              <a:t> v6/7</a:t>
            </a:r>
            <a:endParaRPr lang="en-US" altLang="zh-CN" dirty="0"/>
          </a:p>
          <a:p>
            <a:pPr lvl="1"/>
            <a:r>
              <a:rPr lang="zh-CN" altLang="en-US" dirty="0"/>
              <a:t>最新版本 </a:t>
            </a:r>
            <a:r>
              <a:rPr lang="en-US" altLang="zh-CN" dirty="0"/>
              <a:t>cuda11.x + </a:t>
            </a:r>
            <a:r>
              <a:rPr lang="en-US" altLang="zh-CN" dirty="0" err="1"/>
              <a:t>cudnn</a:t>
            </a:r>
            <a:r>
              <a:rPr lang="en-US" altLang="zh-CN" dirty="0"/>
              <a:t> v8 (</a:t>
            </a:r>
            <a:r>
              <a:rPr lang="zh-CN" altLang="en-US" dirty="0"/>
              <a:t>支持</a:t>
            </a:r>
            <a:r>
              <a:rPr lang="en-US" altLang="zh-CN" dirty="0"/>
              <a:t>Turing</a:t>
            </a:r>
            <a:r>
              <a:rPr lang="zh-CN" altLang="en-US" dirty="0"/>
              <a:t>架构最新特性，</a:t>
            </a:r>
            <a:r>
              <a:rPr lang="en-US" altLang="zh-CN" dirty="0"/>
              <a:t>RTX</a:t>
            </a:r>
            <a:r>
              <a:rPr lang="zh-CN" altLang="en-US" dirty="0"/>
              <a:t>系列显卡</a:t>
            </a:r>
            <a:r>
              <a:rPr lang="en-US" altLang="zh-CN" dirty="0"/>
              <a:t>Tensor Core</a:t>
            </a:r>
            <a:r>
              <a:rPr lang="zh-CN" altLang="en-US" dirty="0"/>
              <a:t>加速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4830" y="627920"/>
            <a:ext cx="8911687" cy="1280890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环境配置</a:t>
            </a:r>
            <a:r>
              <a:rPr lang="en-US" altLang="zh-CN" dirty="0"/>
              <a:t> – </a:t>
            </a:r>
            <a:r>
              <a:rPr lang="en-US" altLang="zh-CN" dirty="0" err="1"/>
              <a:t>PyTorch</a:t>
            </a:r>
            <a:r>
              <a:rPr lang="zh-CN" altLang="en-US" dirty="0"/>
              <a:t>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>
                <a:hlinkClick r:id="rId1"/>
              </a:rPr>
              <a:t>https://pytorch.org</a:t>
            </a:r>
            <a:endParaRPr lang="en-US" altLang="zh-CN" dirty="0"/>
          </a:p>
          <a:p>
            <a:pPr lvl="1"/>
            <a:r>
              <a:rPr lang="zh-CN" altLang="en-US" dirty="0"/>
              <a:t>建议安装前配置第三方</a:t>
            </a:r>
            <a:r>
              <a:rPr lang="en-US" altLang="zh-CN" dirty="0" err="1"/>
              <a:t>pypi</a:t>
            </a:r>
            <a:r>
              <a:rPr lang="en-US" altLang="zh-CN" dirty="0"/>
              <a:t>/anaconda</a:t>
            </a:r>
            <a:r>
              <a:rPr lang="zh-CN" altLang="en-US" dirty="0"/>
              <a:t>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25" y="2972395"/>
            <a:ext cx="7742852" cy="29388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en-US" altLang="zh-CN" dirty="0" err="1"/>
              <a:t>PyTorch</a:t>
            </a:r>
            <a:r>
              <a:rPr lang="zh-CN" altLang="en-US" dirty="0"/>
              <a:t>基本介绍 </a:t>
            </a:r>
            <a:r>
              <a:rPr lang="en-US" altLang="zh-CN" dirty="0"/>
              <a:t>– </a:t>
            </a:r>
            <a:r>
              <a:rPr lang="zh-CN" altLang="en-US" dirty="0"/>
              <a:t>常用接口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torch</a:t>
            </a:r>
            <a:endParaRPr lang="en-US" altLang="zh-CN" b="1" dirty="0"/>
          </a:p>
          <a:p>
            <a:pPr lvl="1"/>
            <a:r>
              <a:rPr lang="en-US" altLang="zh-CN" dirty="0">
                <a:latin typeface="Consolas" panose="020B0609020204030204" pitchFamily="49" charset="0"/>
              </a:rPr>
              <a:t>&gt;&gt;&gt; import torch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torch.zeros</a:t>
            </a:r>
            <a:r>
              <a:rPr lang="en-US" altLang="zh-CN" dirty="0">
                <a:latin typeface="Consolas" panose="020B0609020204030204" pitchFamily="49" charset="0"/>
              </a:rPr>
              <a:t>/ones/eye/rand/</a:t>
            </a:r>
            <a:r>
              <a:rPr lang="en-US" altLang="zh-CN" dirty="0" err="1">
                <a:latin typeface="Consolas" panose="020B0609020204030204" pitchFamily="49" charset="0"/>
              </a:rPr>
              <a:t>randn</a:t>
            </a:r>
            <a:r>
              <a:rPr lang="en-US" altLang="zh-CN" dirty="0"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latin typeface="Consolas" panose="020B0609020204030204" pitchFamily="49" charset="0"/>
              </a:rPr>
              <a:t>randperm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711200" lvl="1" indent="0">
              <a:buNone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全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0/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全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对角线元素为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1/[0,1)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均匀分布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/N(0,1)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高斯分布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/[0,n-1]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随机排序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torch.split</a:t>
            </a:r>
            <a:r>
              <a:rPr lang="en-US" altLang="zh-CN" dirty="0">
                <a:latin typeface="Consolas" panose="020B0609020204030204" pitchFamily="49" charset="0"/>
              </a:rPr>
              <a:t>/cat/squeeze/</a:t>
            </a:r>
            <a:r>
              <a:rPr lang="en-US" altLang="zh-CN" dirty="0" err="1">
                <a:latin typeface="Consolas" panose="020B0609020204030204" pitchFamily="49" charset="0"/>
              </a:rPr>
              <a:t>unsqueeze</a:t>
            </a:r>
            <a:r>
              <a:rPr lang="en-US" altLang="zh-CN" dirty="0">
                <a:latin typeface="Consolas" panose="020B0609020204030204" pitchFamily="49" charset="0"/>
              </a:rPr>
              <a:t>/stack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711200" lvl="1" indent="0">
              <a:buNone/>
            </a:pP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切分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连接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去除维度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插入维度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堆叠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torch.abs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/add/sub/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mul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/div/pow/exp/neg/sqrt/sin/dot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>
              <a:buClr>
                <a:srgbClr val="A53010"/>
              </a:buClr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torch.mean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/sum/median/max/min/std/var/eq/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gt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/le/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83D3-AE7C-4CEA-8734-787B83099BE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模式识别与深度学习实验课   深度学习部分   实验</a:t>
            </a:r>
            <a:r>
              <a:rPr lang="en-US" altLang="zh-CN"/>
              <a:t>1-</a:t>
            </a:r>
            <a:r>
              <a:rPr lang="zh-CN" altLang="en-US"/>
              <a:t>深度学习框架熟悉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6c84eb7-df0d-4fc8-b81f-cac97be37545"/>
  <p:tag name="COMMONDATA" val="eyJoZGlkIjoiMThkOWUxMTQ1MDQ1YzM2MWJmYmUyNjNkOWU0MDJjNDEifQ=="/>
</p:tagLst>
</file>

<file path=ppt/theme/theme1.xml><?xml version="1.0" encoding="utf-8"?>
<a:theme xmlns:a="http://schemas.openxmlformats.org/drawingml/2006/main" name="主题1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自定义 1">
      <a:majorFont>
        <a:latin typeface="Times New Roman"/>
        <a:ea typeface="黑体"/>
        <a:cs typeface=""/>
      </a:majorFont>
      <a:minorFont>
        <a:latin typeface="Times New Roman"/>
        <a:ea typeface="华文仿宋"/>
        <a:cs typeface="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8664</Words>
  <Application>WPS 演示</Application>
  <PresentationFormat>宽屏</PresentationFormat>
  <Paragraphs>586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Times New Roman</vt:lpstr>
      <vt:lpstr>黑体</vt:lpstr>
      <vt:lpstr>Wingdings 3</vt:lpstr>
      <vt:lpstr>仿宋</vt:lpstr>
      <vt:lpstr>Arial</vt:lpstr>
      <vt:lpstr>Consolas</vt:lpstr>
      <vt:lpstr>Cambria Math</vt:lpstr>
      <vt:lpstr>华文仿宋</vt:lpstr>
      <vt:lpstr>微软雅黑</vt:lpstr>
      <vt:lpstr>Arial Unicode MS</vt:lpstr>
      <vt:lpstr>等线</vt:lpstr>
      <vt:lpstr>主题1</vt:lpstr>
      <vt:lpstr>模式识别与深度学习 实验一 </vt:lpstr>
      <vt:lpstr>1. 深度学习框架熟悉</vt:lpstr>
      <vt:lpstr>1.1 部分深度学习框架介绍</vt:lpstr>
      <vt:lpstr>1.1 部分深度学习框架介绍 (字典序)</vt:lpstr>
      <vt:lpstr>1.2 环境配置 – 操作系统</vt:lpstr>
      <vt:lpstr>1.2 环境配置 – Python</vt:lpstr>
      <vt:lpstr>1.2 环境配置 – 计算加速</vt:lpstr>
      <vt:lpstr>1.2 环境配置 – PyTorch安装</vt:lpstr>
      <vt:lpstr>1.3 PyTorch基本介绍 – 常用接口</vt:lpstr>
      <vt:lpstr>1.3 PyTorch基本介绍 – 常用接口</vt:lpstr>
      <vt:lpstr>1.3 PyTorch基本介绍 – 常用接口</vt:lpstr>
      <vt:lpstr>1.3 PyTorch基本介绍 – 常用接口</vt:lpstr>
      <vt:lpstr>1.3 PyTorch基本介绍 – 优化算法</vt:lpstr>
      <vt:lpstr>1.3 PyTorch基本介绍 – 优化算法</vt:lpstr>
      <vt:lpstr>1.3 PyTorch基本介绍 – 优化算法</vt:lpstr>
      <vt:lpstr>1.3 PyTorch基本介绍 – 优化算法</vt:lpstr>
      <vt:lpstr>1.3 PyTorch基本介绍 – 常用接口</vt:lpstr>
      <vt:lpstr>1.3 PyTorch基本介绍 – 常用接口</vt:lpstr>
      <vt:lpstr>2. 常见数据集介绍</vt:lpstr>
      <vt:lpstr>2.1 常见数据集介绍 – MNIST</vt:lpstr>
      <vt:lpstr>2.2 常见数据集介绍 – CIFAR</vt:lpstr>
      <vt:lpstr>2.3 常见数据集介绍 – ImageNet</vt:lpstr>
      <vt:lpstr>2.4 常见数据集介绍 – Pascal VOC</vt:lpstr>
      <vt:lpstr>2.5 常见数据集介绍 – MS COCO</vt:lpstr>
      <vt:lpstr>3.1 资源推荐 – 网络教程</vt:lpstr>
      <vt:lpstr>3.2 资源推荐 – 免费GPU平台</vt:lpstr>
      <vt:lpstr>4. PyTorch实现MLP</vt:lpstr>
      <vt:lpstr>以识别为例的代码实现步骤</vt:lpstr>
      <vt:lpstr>5. 提交</vt:lpstr>
      <vt:lpstr>Thank You!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模式识别与深度学习实验课</dc:title>
  <dc:creator>Ming Liu</dc:creator>
  <cp:lastModifiedBy>刘天瑞</cp:lastModifiedBy>
  <cp:revision>308</cp:revision>
  <dcterms:created xsi:type="dcterms:W3CDTF">2019-05-02T13:31:00Z</dcterms:created>
  <dcterms:modified xsi:type="dcterms:W3CDTF">2023-04-25T06:42:09Z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176796230B654925BD8EA2641D6466F6_12</vt:lpwstr>
  </property>
</Properties>
</file>